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3.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4.xml" ContentType="application/vnd.openxmlformats-officedocument.theme+xml"/>
  <Override PartName="/ppt/slideLayouts/slideLayout17.xml" ContentType="application/vnd.openxmlformats-officedocument.presentationml.slideLayout+xml"/>
  <Override PartName="/ppt/theme/theme5.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autoCompressPictures="0">
  <p:sldMasterIdLst>
    <p:sldMasterId id="2147483648" r:id="rId4"/>
    <p:sldMasterId id="2147483650" r:id="rId5"/>
    <p:sldMasterId id="2147483719" r:id="rId6"/>
    <p:sldMasterId id="2147483702" r:id="rId7"/>
    <p:sldMasterId id="2147483704" r:id="rId8"/>
    <p:sldMasterId id="2147483732" r:id="rId9"/>
  </p:sldMasterIdLst>
  <p:notesMasterIdLst>
    <p:notesMasterId r:id="rId33"/>
  </p:notesMasterIdLst>
  <p:sldIdLst>
    <p:sldId id="256" r:id="rId10"/>
    <p:sldId id="447" r:id="rId11"/>
    <p:sldId id="467" r:id="rId12"/>
    <p:sldId id="457" r:id="rId13"/>
    <p:sldId id="448" r:id="rId14"/>
    <p:sldId id="421" r:id="rId15"/>
    <p:sldId id="341" r:id="rId16"/>
    <p:sldId id="468" r:id="rId17"/>
    <p:sldId id="462" r:id="rId18"/>
    <p:sldId id="464" r:id="rId19"/>
    <p:sldId id="466" r:id="rId20"/>
    <p:sldId id="459" r:id="rId21"/>
    <p:sldId id="477" r:id="rId22"/>
    <p:sldId id="472" r:id="rId23"/>
    <p:sldId id="474" r:id="rId24"/>
    <p:sldId id="476" r:id="rId25"/>
    <p:sldId id="475" r:id="rId26"/>
    <p:sldId id="473" r:id="rId27"/>
    <p:sldId id="469" r:id="rId28"/>
    <p:sldId id="261" r:id="rId29"/>
    <p:sldId id="265" r:id="rId30"/>
    <p:sldId id="478" r:id="rId31"/>
    <p:sldId id="310" r:id="rId32"/>
  </p:sldIdLst>
  <p:sldSz cx="12192000" cy="6858000"/>
  <p:notesSz cx="6858000" cy="9144000"/>
  <p:defaultTextStyle>
    <a:defPPr>
      <a:defRPr lang="en-US"/>
    </a:defPPr>
    <a:lvl1pPr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4572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9144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3716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18288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954B860-CEE6-0E18-DD51-A12D3E9B206F}" name="Charlotte Raby" initials="CR" userId="S::craby@wandlelearningpartnership.org.uk::20cc37f3-5b0f-4c5a-a0b7-8f276c615243" providerId="AD"/>
  <p188:author id="{CE07B5FA-50CB-BF89-AFFB-5559C5452DA1}" name="Duffy Parry" initials="DP" userId="Anonymous_Duffy Parry"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Charlotte Raby" initials="CR" lastIdx="5" clrIdx="0"/>
  <p:cmAuthor id="2" name="Duffy Parry" initials="DP" lastIdx="1" clrIdx="1"/>
  <p:cmAuthor id="3" name="Duffy Parry" initials="DP [2]" lastIdx="1"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a:srgbClr val="EF7E32"/>
    <a:srgbClr val="EDCD2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0" autoAdjust="0"/>
    <p:restoredTop sz="88796" autoAdjust="0"/>
  </p:normalViewPr>
  <p:slideViewPr>
    <p:cSldViewPr>
      <p:cViewPr varScale="1">
        <p:scale>
          <a:sx n="57" d="100"/>
          <a:sy n="57" d="100"/>
        </p:scale>
        <p:origin x="1016" y="40"/>
      </p:cViewPr>
      <p:guideLst>
        <p:guide orient="horz" pos="2160"/>
        <p:guide pos="3840"/>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microsoft.com/office/2018/10/relationships/authors" Target="authors.xml"/><Relationship Id="rId21" Type="http://schemas.openxmlformats.org/officeDocument/2006/relationships/slide" Target="slides/slide12.xml"/><Relationship Id="rId34" Type="http://schemas.openxmlformats.org/officeDocument/2006/relationships/commentAuthors" Target="commentAuthors.xml"/><Relationship Id="rId7" Type="http://schemas.openxmlformats.org/officeDocument/2006/relationships/slideMaster" Target="slideMasters/slideMaster4.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slide" Target="slides/slide20.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viewProps" Target="viewProps.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presProps" Target="presProps.xml"/><Relationship Id="rId8" Type="http://schemas.openxmlformats.org/officeDocument/2006/relationships/slideMaster" Target="slideMasters/slideMaster5.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90" name="Rectangle 1">
            <a:extLst>
              <a:ext uri="{FF2B5EF4-FFF2-40B4-BE49-F238E27FC236}">
                <a16:creationId xmlns:a16="http://schemas.microsoft.com/office/drawing/2014/main" id="{96AF1521-527F-9A4A-B206-9C642680D718}"/>
              </a:ext>
            </a:extLst>
          </p:cNvPr>
          <p:cNvSpPr>
            <a:spLocks noGrp="1" noRot="1" noChangeAspect="1"/>
          </p:cNvSpPr>
          <p:nvPr>
            <p:ph type="sldImg"/>
          </p:nvPr>
        </p:nvSpPr>
        <p:spPr bwMode="auto">
          <a:xfrm>
            <a:off x="1143000" y="685800"/>
            <a:ext cx="45720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 name="Rectangle 2">
            <a:extLst>
              <a:ext uri="{FF2B5EF4-FFF2-40B4-BE49-F238E27FC236}">
                <a16:creationId xmlns:a16="http://schemas.microsoft.com/office/drawing/2014/main" id="{A5C551B8-6B7A-B445-8A47-DCE3FB8E68C8}"/>
              </a:ext>
            </a:extLst>
          </p:cNvPr>
          <p:cNvSpPr>
            <a:spLocks noGrp="1"/>
          </p:cNvSpPr>
          <p:nvPr>
            <p:ph type="body" sz="quarter" idx="1"/>
          </p:nvPr>
        </p:nvSpPr>
        <p:spPr bwMode="auto">
          <a:xfrm>
            <a:off x="914400" y="4343400"/>
            <a:ext cx="5029200" cy="4114800"/>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US" altLang="en-US" noProof="0">
                <a:sym typeface="Calibri" panose="020F0502020204030204" pitchFamily="34" charset="0"/>
              </a:rPr>
              <a:t>Click to edit Master text styles</a:t>
            </a:r>
          </a:p>
          <a:p>
            <a:pPr lvl="1"/>
            <a:r>
              <a:rPr lang="en-US" altLang="en-US" noProof="0">
                <a:sym typeface="Calibri" panose="020F0502020204030204" pitchFamily="34" charset="0"/>
              </a:rPr>
              <a:t>Second level</a:t>
            </a:r>
          </a:p>
          <a:p>
            <a:pPr lvl="2"/>
            <a:r>
              <a:rPr lang="en-US" altLang="en-US" noProof="0">
                <a:sym typeface="Calibri" panose="020F0502020204030204" pitchFamily="34" charset="0"/>
              </a:rPr>
              <a:t>Third level</a:t>
            </a:r>
          </a:p>
          <a:p>
            <a:pPr lvl="3"/>
            <a:r>
              <a:rPr lang="en-US" altLang="en-US" noProof="0">
                <a:sym typeface="Calibri" panose="020F0502020204030204" pitchFamily="34" charset="0"/>
              </a:rPr>
              <a:t>Fourth level</a:t>
            </a:r>
          </a:p>
          <a:p>
            <a:pPr lvl="4"/>
            <a:r>
              <a:rPr lang="en-US" altLang="en-US" noProof="0">
                <a:sym typeface="Calibri" panose="020F0502020204030204" pitchFamily="34" charset="0"/>
              </a:rPr>
              <a:t>Fifth level</a:t>
            </a:r>
          </a:p>
        </p:txBody>
      </p:sp>
    </p:spTree>
    <p:extLst>
      <p:ext uri="{BB962C8B-B14F-4D97-AF65-F5344CB8AC3E}">
        <p14:creationId xmlns:p14="http://schemas.microsoft.com/office/powerpoint/2010/main" val="3319685432"/>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indent="2286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indent="4572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indent="6858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indent="9144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Slide Image Placeholder 1">
            <a:extLst>
              <a:ext uri="{FF2B5EF4-FFF2-40B4-BE49-F238E27FC236}">
                <a16:creationId xmlns:a16="http://schemas.microsoft.com/office/drawing/2014/main" id="{0DF8A2E6-9C85-B947-9248-60269C7C293F}"/>
              </a:ext>
            </a:extLst>
          </p:cNvPr>
          <p:cNvSpPr>
            <a:spLocks noGrp="1" noRot="1" noChangeAspect="1" noTextEdit="1"/>
          </p:cNvSpPr>
          <p:nvPr>
            <p:ph type="sldImg"/>
          </p:nvPr>
        </p:nvSpPr>
        <p:spPr>
          <a:xfrm>
            <a:off x="381000" y="685800"/>
            <a:ext cx="6096000" cy="3429000"/>
          </a:xfrm>
        </p:spPr>
      </p:sp>
      <p:sp>
        <p:nvSpPr>
          <p:cNvPr id="14338" name="Notes Placeholder 2">
            <a:extLst>
              <a:ext uri="{FF2B5EF4-FFF2-40B4-BE49-F238E27FC236}">
                <a16:creationId xmlns:a16="http://schemas.microsoft.com/office/drawing/2014/main" id="{71E924FA-A663-404C-B461-BD34C4D994BC}"/>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b="1" dirty="0">
                <a:latin typeface="Calibri"/>
                <a:cs typeface="Calibri"/>
              </a:rPr>
              <a:t>For this presentation, you will need to </a:t>
            </a:r>
            <a:r>
              <a:rPr lang="en-US" altLang="en-US" b="1" dirty="0">
                <a:latin typeface="Calibri"/>
                <a:cs typeface="Calibri"/>
              </a:rPr>
              <a:t>download and print out the following resources and information for parents:</a:t>
            </a:r>
          </a:p>
          <a:p>
            <a:pPr marL="171450" indent="-171450">
              <a:buFont typeface="Arial" panose="020B0604020202020204" pitchFamily="34" charset="0"/>
              <a:buChar char="•"/>
            </a:pPr>
            <a:r>
              <a:rPr lang="en-US" altLang="en-US" dirty="0">
                <a:latin typeface="Calibri"/>
                <a:cs typeface="Calibri"/>
              </a:rPr>
              <a:t>the parent</a:t>
            </a:r>
            <a:r>
              <a:rPr lang="en-US" dirty="0">
                <a:latin typeface="Calibri"/>
                <a:ea typeface="Calibri"/>
                <a:cs typeface="Calibri"/>
              </a:rPr>
              <a:t> </a:t>
            </a:r>
            <a:r>
              <a:rPr lang="en-US" dirty="0">
                <a:latin typeface="Calibri" panose="020F0502020204030204" pitchFamily="34" charset="0"/>
                <a:ea typeface="Calibri"/>
                <a:cs typeface="Calibri" panose="020F0502020204030204" pitchFamily="34" charset="0"/>
              </a:rPr>
              <a:t>handout </a:t>
            </a:r>
            <a:r>
              <a:rPr lang="en-US" b="0" dirty="0">
                <a:latin typeface="Calibri" panose="020F0502020204030204" pitchFamily="34" charset="0"/>
                <a:ea typeface="Calibri"/>
                <a:cs typeface="Calibri" panose="020F0502020204030204" pitchFamily="34" charset="0"/>
              </a:rPr>
              <a:t>‘</a:t>
            </a:r>
            <a:r>
              <a:rPr lang="en-GB" b="0" dirty="0">
                <a:effectLst/>
                <a:latin typeface="Calibri" panose="020F0502020204030204" pitchFamily="34" charset="0"/>
                <a:cs typeface="Calibri" panose="020F0502020204030204" pitchFamily="34" charset="0"/>
              </a:rPr>
              <a:t>Your child’s reading journey – Year 1’</a:t>
            </a:r>
          </a:p>
          <a:p>
            <a:pPr marL="171450" indent="-171450">
              <a:buFont typeface="Arial"/>
              <a:buChar char="•"/>
            </a:pPr>
            <a:r>
              <a:rPr lang="en-US" dirty="0">
                <a:latin typeface="Calibri"/>
                <a:cs typeface="Calibri"/>
              </a:rPr>
              <a:t>‘Grow the code’ chart/mat</a:t>
            </a:r>
          </a:p>
          <a:p>
            <a:pPr marL="171450" marR="0" lvl="0" indent="-171450" algn="l" defTabSz="914400" rtl="0" eaLnBrk="0" fontAlgn="base" latinLnBrk="0" hangingPunct="0">
              <a:lnSpc>
                <a:spcPct val="100000"/>
              </a:lnSpc>
              <a:spcBef>
                <a:spcPct val="0"/>
              </a:spcBef>
              <a:spcAft>
                <a:spcPct val="0"/>
              </a:spcAft>
              <a:buClrTx/>
              <a:buSzTx/>
              <a:buFont typeface="Arial"/>
              <a:buChar char="•"/>
              <a:tabLst/>
              <a:defRPr/>
            </a:pPr>
            <a:r>
              <a:rPr lang="en-US" b="0" i="0" dirty="0">
                <a:latin typeface="Calibri"/>
                <a:cs typeface="Calibri"/>
              </a:rPr>
              <a:t>‘Phase 5 tricky words: Year 1 – Information for parents and carers</a:t>
            </a:r>
            <a:r>
              <a:rPr lang="en-US" dirty="0">
                <a:latin typeface="Calibri"/>
                <a:cs typeface="Calibri"/>
              </a:rPr>
              <a:t>'</a:t>
            </a:r>
            <a:r>
              <a:rPr lang="en-US" b="0" i="0" dirty="0">
                <a:latin typeface="Calibri"/>
                <a:cs typeface="Calibri"/>
              </a:rPr>
              <a:t> – or parents can access this in the ‘For parents’ area of the Little Wandle website.</a:t>
            </a:r>
            <a:endParaRPr lang="en-US" dirty="0">
              <a:latin typeface="Calibri"/>
              <a:cs typeface="Calibri"/>
            </a:endParaRPr>
          </a:p>
          <a:p>
            <a:pPr marL="0" indent="0">
              <a:buFont typeface="Arial"/>
              <a:buNone/>
            </a:pPr>
            <a:endParaRPr lang="en-US" dirty="0">
              <a:latin typeface="Calibri"/>
              <a:ea typeface="Calibri"/>
              <a:cs typeface="Calibri"/>
            </a:endParaRPr>
          </a:p>
          <a:p>
            <a:pPr marL="0" marR="0" lvl="0" indent="0" algn="l" defTabSz="914400" rtl="0" eaLnBrk="0" fontAlgn="base" latinLnBrk="0" hangingPunct="0">
              <a:lnSpc>
                <a:spcPct val="100000"/>
              </a:lnSpc>
              <a:spcBef>
                <a:spcPct val="0"/>
              </a:spcBef>
              <a:spcAft>
                <a:spcPct val="0"/>
              </a:spcAft>
              <a:buClrTx/>
              <a:buSzTx/>
              <a:buFont typeface="Arial"/>
              <a:buNone/>
              <a:tabLst/>
              <a:defRPr/>
            </a:pPr>
            <a:r>
              <a:rPr lang="en-US" i="0" dirty="0">
                <a:latin typeface="Calibri"/>
                <a:cs typeface="Calibri"/>
              </a:rPr>
              <a:t>You will need also need:</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lang="en-US" i="0" dirty="0">
                <a:latin typeface="Calibri"/>
                <a:cs typeface="Calibri"/>
              </a:rPr>
              <a:t>a flipchart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lang="en-US" i="0" dirty="0">
                <a:latin typeface="Calibri"/>
                <a:cs typeface="Calibri"/>
              </a:rPr>
              <a:t>word cards to show how children spot digraphs in words; use two words with the same digraph, e.g. ‘head’ and ‘bread’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lang="en-US" i="0" dirty="0">
                <a:latin typeface="Calibri"/>
                <a:cs typeface="Calibri"/>
              </a:rPr>
              <a:t>access to the Little Wandle and Collins websites</a:t>
            </a:r>
            <a:endParaRPr lang="en-US" i="0" dirty="0"/>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lang="en-US" i="0" dirty="0">
                <a:latin typeface="Calibri"/>
                <a:cs typeface="Calibri"/>
              </a:rPr>
              <a:t>a copy of the Little Wandle Glossary (in Getting started/Teaching).</a:t>
            </a:r>
          </a:p>
          <a:p>
            <a:pPr marL="0" indent="0">
              <a:buFont typeface="Arial"/>
              <a:buNone/>
            </a:pPr>
            <a:endParaRPr lang="en-US" i="0" dirty="0">
              <a:latin typeface="Calibri"/>
              <a:cs typeface="Calibri"/>
            </a:endParaRPr>
          </a:p>
          <a:p>
            <a:pPr marL="171450" indent="-171450">
              <a:buFont typeface="Arial"/>
              <a:buChar char="•"/>
            </a:pPr>
            <a:endParaRPr lang="en-US" dirty="0"/>
          </a:p>
        </p:txBody>
      </p:sp>
    </p:spTree>
    <p:extLst>
      <p:ext uri="{BB962C8B-B14F-4D97-AF65-F5344CB8AC3E}">
        <p14:creationId xmlns:p14="http://schemas.microsoft.com/office/powerpoint/2010/main" val="1498618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Sans-Serif"/>
              <a:buNone/>
            </a:pPr>
            <a:r>
              <a:rPr lang="en-GB" b="1" dirty="0">
                <a:latin typeface="Calibri"/>
                <a:cs typeface="Calibri"/>
              </a:rPr>
              <a:t>Slide purpose:</a:t>
            </a:r>
          </a:p>
          <a:p>
            <a:pPr marL="171450" indent="-171450">
              <a:buFont typeface="Arial" panose="020B0604020202020204" pitchFamily="34" charset="0"/>
              <a:buChar char="•"/>
            </a:pPr>
            <a:r>
              <a:rPr lang="en-GB" b="0" dirty="0"/>
              <a:t>To share </a:t>
            </a:r>
            <a:r>
              <a:rPr lang="en-GB" b="0" dirty="0">
                <a:latin typeface="Calibri"/>
                <a:cs typeface="Calibri"/>
              </a:rPr>
              <a:t>the link that research has established between loving reading and being successful academically</a:t>
            </a:r>
            <a:endParaRPr lang="en-US" b="0" dirty="0">
              <a:latin typeface="Calibri"/>
              <a:cs typeface="Calibri"/>
            </a:endParaRPr>
          </a:p>
          <a:p>
            <a:pPr marL="171450" indent="-171450">
              <a:buFont typeface="Arial,Sans-Serif"/>
              <a:buChar char="•"/>
            </a:pPr>
            <a:endParaRPr lang="en-GB" dirty="0"/>
          </a:p>
          <a:p>
            <a:pPr marL="0" indent="0">
              <a:buFont typeface="Arial,Sans-Serif"/>
              <a:buNone/>
            </a:pPr>
            <a:r>
              <a:rPr lang="en-GB" b="1" dirty="0">
                <a:latin typeface="Calibri"/>
                <a:cs typeface="Calibri"/>
              </a:rPr>
              <a:t>Suggested script:</a:t>
            </a:r>
            <a:endParaRPr lang="en-US" dirty="0">
              <a:latin typeface="Calibri"/>
              <a:cs typeface="Calibri"/>
            </a:endParaRPr>
          </a:p>
          <a:p>
            <a:pPr marL="171450" indent="-171450">
              <a:buFont typeface="Arial,Sans-Serif"/>
              <a:buChar char="•"/>
            </a:pPr>
            <a:r>
              <a:rPr lang="en-GB" i="1" dirty="0">
                <a:latin typeface="Calibri"/>
                <a:cs typeface="Calibri"/>
              </a:rPr>
              <a:t>Let's start our session with a quote from the Organisation for Economic Co-operation and Development ...</a:t>
            </a:r>
            <a:endParaRPr lang="en-GB" dirty="0">
              <a:latin typeface="Calibri"/>
              <a:cs typeface="Calibri"/>
            </a:endParaRPr>
          </a:p>
          <a:p>
            <a:pPr marL="171450" indent="-171450">
              <a:buFont typeface="Arial,Sans-Serif"/>
              <a:buChar char="•"/>
            </a:pPr>
            <a:r>
              <a:rPr lang="en-GB" i="0" dirty="0">
                <a:latin typeface="Calibri"/>
                <a:cs typeface="Calibri"/>
              </a:rPr>
              <a:t>Read the quote.</a:t>
            </a:r>
          </a:p>
          <a:p>
            <a:pPr marL="171450" indent="-171450">
              <a:buFont typeface="Arial,Sans-Serif"/>
              <a:buChar char="•"/>
            </a:pPr>
            <a:r>
              <a:rPr lang="en-GB" i="1" dirty="0">
                <a:latin typeface="Calibri"/>
                <a:cs typeface="Calibri"/>
              </a:rPr>
              <a:t>This quote reminds us of the importance not just of teaching children to read, but also of teaching them to love reading. </a:t>
            </a:r>
            <a:endParaRPr lang="en-GB" dirty="0">
              <a:latin typeface="Calibri"/>
              <a:cs typeface="Calibri"/>
            </a:endParaRPr>
          </a:p>
          <a:p>
            <a:pPr marL="171450" indent="-171450">
              <a:buFont typeface="Arial,Sans-Serif"/>
              <a:buChar char="•"/>
            </a:pPr>
            <a:r>
              <a:rPr lang="en-GB" i="1" dirty="0">
                <a:latin typeface="Calibri"/>
                <a:cs typeface="Calibri"/>
              </a:rPr>
              <a:t>Today, we're going to talk about phonics, but we always see phonics as the route into reading and a love of reading as the ultimate goal of phonics teaching.</a:t>
            </a:r>
            <a:endParaRPr lang="en-GB" dirty="0">
              <a:latin typeface="Calibri"/>
              <a:cs typeface="Calibri"/>
            </a:endParaRPr>
          </a:p>
          <a:p>
            <a:pPr marL="171450" indent="-171450">
              <a:buFont typeface="Arial,Sans-Serif"/>
              <a:buChar char="•"/>
            </a:pPr>
            <a:endParaRPr lang="en-GB" dirty="0"/>
          </a:p>
          <a:p>
            <a:endParaRPr lang="en-GB" dirty="0"/>
          </a:p>
          <a:p>
            <a:endParaRPr lang="en-GB" dirty="0"/>
          </a:p>
          <a:p>
            <a:endParaRPr lang="en-GB" dirty="0"/>
          </a:p>
        </p:txBody>
      </p:sp>
    </p:spTree>
    <p:extLst>
      <p:ext uri="{BB962C8B-B14F-4D97-AF65-F5344CB8AC3E}">
        <p14:creationId xmlns:p14="http://schemas.microsoft.com/office/powerpoint/2010/main" val="37621572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Sans-Serif"/>
              <a:buNone/>
            </a:pPr>
            <a:r>
              <a:rPr lang="en-GB" b="1" dirty="0">
                <a:latin typeface="Calibri"/>
                <a:cs typeface="Calibri"/>
              </a:rPr>
              <a:t>Slide purpose:</a:t>
            </a:r>
          </a:p>
          <a:p>
            <a:pPr marL="171450" indent="-171450">
              <a:buFont typeface="Arial,Sans-Serif"/>
              <a:buChar char="•"/>
            </a:pPr>
            <a:r>
              <a:rPr lang="en-GB" b="0" dirty="0">
                <a:latin typeface="Calibri"/>
                <a:cs typeface="Calibri"/>
              </a:rPr>
              <a:t>To help parents see the value of reading by getting them to reflect on their own reading experiences</a:t>
            </a:r>
            <a:endParaRPr lang="en-US" b="0" dirty="0">
              <a:latin typeface="Calibri"/>
              <a:cs typeface="Calibri"/>
            </a:endParaRPr>
          </a:p>
          <a:p>
            <a:pPr marL="171450" indent="-171450">
              <a:buFont typeface="Arial,Sans-Serif"/>
              <a:buChar char="•"/>
            </a:pPr>
            <a:endParaRPr lang="en-GB" dirty="0"/>
          </a:p>
          <a:p>
            <a:pPr marL="0" indent="0">
              <a:buFont typeface="Arial,Sans-Serif"/>
              <a:buNone/>
            </a:pPr>
            <a:r>
              <a:rPr lang="en-GB" b="1" dirty="0">
                <a:latin typeface="Calibri"/>
                <a:cs typeface="Calibri"/>
              </a:rPr>
              <a:t>Suggested script:</a:t>
            </a:r>
            <a:endParaRPr lang="en-US" dirty="0">
              <a:latin typeface="Calibri"/>
              <a:cs typeface="Calibri"/>
            </a:endParaRPr>
          </a:p>
          <a:p>
            <a:pPr marL="171450" indent="-171450">
              <a:buFont typeface="Arial,Sans-Serif"/>
              <a:buChar char="•"/>
            </a:pPr>
            <a:r>
              <a:rPr lang="en-US" i="1" dirty="0">
                <a:latin typeface="Calibri"/>
                <a:cs typeface="Calibri"/>
              </a:rPr>
              <a:t>Just think about how many times you have already read things today. More than ever, we are surrounded by text and reading is a vital skill.</a:t>
            </a:r>
            <a:endParaRPr lang="en-US" dirty="0">
              <a:latin typeface="Calibri"/>
              <a:cs typeface="Calibri"/>
            </a:endParaRPr>
          </a:p>
          <a:p>
            <a:pPr marL="171450" indent="-171450">
              <a:buFont typeface="Arial,Sans-Serif"/>
              <a:buChar char="•"/>
            </a:pPr>
            <a:r>
              <a:rPr lang="en-US" i="1" dirty="0">
                <a:latin typeface="Calibri"/>
                <a:cs typeface="Calibri"/>
              </a:rPr>
              <a:t>We want all of our children </a:t>
            </a:r>
            <a:r>
              <a:rPr lang="en-US" i="1" baseline="0" dirty="0">
                <a:latin typeface="Calibri"/>
                <a:cs typeface="Calibri"/>
              </a:rPr>
              <a:t>to </a:t>
            </a:r>
            <a:r>
              <a:rPr lang="en-US" i="1" dirty="0">
                <a:latin typeface="Calibri"/>
                <a:cs typeface="Calibri"/>
              </a:rPr>
              <a:t>become confident readers who can navigate the world of reading around them</a:t>
            </a:r>
            <a:r>
              <a:rPr lang="en-US" i="1" baseline="0" dirty="0">
                <a:latin typeface="Calibri"/>
                <a:cs typeface="Calibri"/>
              </a:rPr>
              <a:t>.</a:t>
            </a:r>
            <a:endParaRPr lang="en-US" dirty="0">
              <a:latin typeface="Calibri"/>
              <a:cs typeface="Calibri"/>
            </a:endParaRPr>
          </a:p>
          <a:p>
            <a:endParaRPr lang="en-US" i="1" dirty="0"/>
          </a:p>
        </p:txBody>
      </p:sp>
    </p:spTree>
    <p:extLst>
      <p:ext uri="{BB962C8B-B14F-4D97-AF65-F5344CB8AC3E}">
        <p14:creationId xmlns:p14="http://schemas.microsoft.com/office/powerpoint/2010/main" val="41946172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5263935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Sans-Serif"/>
              <a:buNone/>
            </a:pPr>
            <a:r>
              <a:rPr lang="en-GB" b="1" dirty="0">
                <a:latin typeface="Calibri"/>
                <a:cs typeface="Calibri"/>
              </a:rPr>
              <a:t>Slide purpose:</a:t>
            </a:r>
          </a:p>
          <a:p>
            <a:pPr marL="171450" indent="-171450">
              <a:buFont typeface="Arial" panose="020B0604020202020204" pitchFamily="34" charset="0"/>
              <a:buChar char="•"/>
            </a:pPr>
            <a:r>
              <a:rPr lang="en-GB" b="0" dirty="0"/>
              <a:t>To give a </a:t>
            </a:r>
            <a:r>
              <a:rPr lang="en-GB" b="0" dirty="0">
                <a:latin typeface="Calibri"/>
                <a:cs typeface="Calibri"/>
              </a:rPr>
              <a:t>a simple definition of phonics</a:t>
            </a:r>
            <a:endParaRPr lang="en-US" b="0" dirty="0">
              <a:latin typeface="Calibri"/>
              <a:cs typeface="Calibri"/>
            </a:endParaRPr>
          </a:p>
          <a:p>
            <a:pPr marL="171450" indent="-171450">
              <a:buFont typeface="Arial,Sans-Serif"/>
              <a:buChar char="•"/>
            </a:pPr>
            <a:endParaRPr lang="en-GB" dirty="0"/>
          </a:p>
          <a:p>
            <a:pPr marL="0" indent="0">
              <a:buFont typeface="Arial,Sans-Serif"/>
              <a:buNone/>
            </a:pPr>
            <a:r>
              <a:rPr lang="en-GB" b="1" dirty="0">
                <a:latin typeface="Calibri"/>
                <a:cs typeface="Calibri"/>
              </a:rPr>
              <a:t>Suggested script:</a:t>
            </a:r>
            <a:endParaRPr lang="en-US" dirty="0">
              <a:latin typeface="Calibri"/>
              <a:cs typeface="Calibri"/>
            </a:endParaRPr>
          </a:p>
          <a:p>
            <a:pPr marL="171450" indent="-171450">
              <a:buFont typeface="Arial,Sans-Serif"/>
              <a:buChar char="•"/>
            </a:pPr>
            <a:r>
              <a:rPr lang="en-US" i="1" dirty="0">
                <a:latin typeface="Calibri"/>
                <a:cs typeface="Calibri"/>
              </a:rPr>
              <a:t>As you will remember from last year ...</a:t>
            </a:r>
          </a:p>
          <a:p>
            <a:pPr marL="171450" indent="-171450">
              <a:buFont typeface="Arial,Sans-Serif"/>
              <a:buChar char="•"/>
            </a:pPr>
            <a:r>
              <a:rPr lang="en-US" i="0" dirty="0">
                <a:latin typeface="Calibri"/>
                <a:cs typeface="Calibri"/>
              </a:rPr>
              <a:t>Read the slide.</a:t>
            </a:r>
          </a:p>
          <a:p>
            <a:pPr marL="171450" indent="-171450">
              <a:buFont typeface="Arial,Sans-Serif"/>
              <a:buChar char="•"/>
            </a:pPr>
            <a:r>
              <a:rPr lang="en-US" i="1" dirty="0">
                <a:latin typeface="Calibri"/>
                <a:cs typeface="Calibri"/>
              </a:rPr>
              <a:t>It sounds complicated but it really isn’t! </a:t>
            </a:r>
            <a:endParaRPr lang="en-US" dirty="0">
              <a:latin typeface="Calibri"/>
              <a:cs typeface="Calibri"/>
            </a:endParaRPr>
          </a:p>
          <a:p>
            <a:pPr marL="171450" indent="-171450">
              <a:buFont typeface="Arial,Sans-Serif"/>
              <a:buChar char="•"/>
            </a:pPr>
            <a:r>
              <a:rPr lang="en-US" i="1" dirty="0">
                <a:latin typeface="Calibri"/>
                <a:cs typeface="Calibri"/>
              </a:rPr>
              <a:t>Let's review some of the important words that will help you understand phonics ...</a:t>
            </a:r>
            <a:endParaRPr lang="en-US" dirty="0">
              <a:latin typeface="Calibri"/>
              <a:cs typeface="Calibri"/>
            </a:endParaRPr>
          </a:p>
          <a:p>
            <a:r>
              <a:rPr lang="en-US" dirty="0"/>
              <a:t> </a:t>
            </a:r>
          </a:p>
        </p:txBody>
      </p:sp>
    </p:spTree>
    <p:extLst>
      <p:ext uri="{BB962C8B-B14F-4D97-AF65-F5344CB8AC3E}">
        <p14:creationId xmlns:p14="http://schemas.microsoft.com/office/powerpoint/2010/main" val="23957975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Sans-Serif"/>
              <a:buNone/>
            </a:pPr>
            <a:r>
              <a:rPr lang="en-GB" b="1" dirty="0">
                <a:latin typeface="Calibri"/>
                <a:cs typeface="Calibri"/>
              </a:rPr>
              <a:t>Slide purpose:</a:t>
            </a:r>
          </a:p>
          <a:p>
            <a:pPr marL="171450" indent="-171450">
              <a:buFont typeface="Arial" panose="020B0604020202020204" pitchFamily="34" charset="0"/>
              <a:buChar char="•"/>
            </a:pPr>
            <a:r>
              <a:rPr lang="en-GB" b="0" dirty="0">
                <a:latin typeface="Calibri"/>
                <a:cs typeface="Calibri"/>
              </a:rPr>
              <a:t>To give s</a:t>
            </a:r>
            <a:r>
              <a:rPr lang="en-GB" dirty="0">
                <a:latin typeface="Calibri"/>
                <a:cs typeface="Calibri"/>
              </a:rPr>
              <a:t>imple definitions of key terminology</a:t>
            </a:r>
            <a:endParaRPr lang="en-GB" b="0" dirty="0">
              <a:latin typeface="Calibri"/>
              <a:cs typeface="Calibri"/>
            </a:endParaRPr>
          </a:p>
          <a:p>
            <a:pPr marL="171450" indent="-171450">
              <a:buFont typeface="Arial" panose="020B0604020202020204" pitchFamily="34" charset="0"/>
              <a:buChar char="•"/>
            </a:pPr>
            <a:endParaRPr lang="en-GB" b="0" dirty="0">
              <a:latin typeface="Calibri"/>
              <a:cs typeface="Calibri"/>
            </a:endParaRPr>
          </a:p>
          <a:p>
            <a:pPr marL="0" indent="0">
              <a:buFont typeface="Arial" panose="020B0604020202020204" pitchFamily="34" charset="0"/>
              <a:buNone/>
            </a:pPr>
            <a:r>
              <a:rPr lang="en-GB" b="1" dirty="0">
                <a:latin typeface="Calibri"/>
                <a:cs typeface="Calibri"/>
              </a:rPr>
              <a:t>Suggested script:</a:t>
            </a:r>
            <a:endParaRPr lang="en-US" b="0" dirty="0">
              <a:latin typeface="Calibri"/>
              <a:cs typeface="Calibri"/>
            </a:endParaRPr>
          </a:p>
          <a:p>
            <a:pPr marL="171450" indent="-171450">
              <a:buFont typeface="Arial,Sans-Serif"/>
              <a:buChar char="•"/>
            </a:pPr>
            <a:r>
              <a:rPr lang="en-US" i="0" dirty="0">
                <a:latin typeface="Calibri"/>
                <a:cs typeface="Calibri"/>
              </a:rPr>
              <a:t>Review what each word means – use the Glossary to help.</a:t>
            </a:r>
          </a:p>
          <a:p>
            <a:pPr marL="171450" indent="-171450">
              <a:buFont typeface="Arial,Sans-Serif"/>
              <a:buChar char="•"/>
            </a:pPr>
            <a:r>
              <a:rPr lang="en-US" i="1" dirty="0">
                <a:latin typeface="Calibri"/>
                <a:cs typeface="Calibri"/>
              </a:rPr>
              <a:t>Children</a:t>
            </a:r>
            <a:r>
              <a:rPr lang="en-US" i="1" baseline="0" dirty="0">
                <a:latin typeface="Calibri"/>
                <a:cs typeface="Calibri"/>
              </a:rPr>
              <a:t> will have already learned most of these terms. In </a:t>
            </a:r>
            <a:r>
              <a:rPr lang="en-US" i="1" dirty="0">
                <a:latin typeface="Calibri"/>
                <a:cs typeface="Calibri"/>
              </a:rPr>
              <a:t>Year 1</a:t>
            </a:r>
            <a:r>
              <a:rPr lang="en-US" i="1" baseline="0" dirty="0">
                <a:latin typeface="Calibri"/>
                <a:cs typeface="Calibri"/>
              </a:rPr>
              <a:t>, split digraphs are introduced.</a:t>
            </a:r>
            <a:r>
              <a:rPr lang="en-US" i="1" dirty="0">
                <a:latin typeface="Calibri"/>
                <a:cs typeface="Calibri"/>
              </a:rPr>
              <a:t> </a:t>
            </a:r>
            <a:endParaRPr lang="en-US" dirty="0"/>
          </a:p>
        </p:txBody>
      </p:sp>
    </p:spTree>
    <p:extLst>
      <p:ext uri="{BB962C8B-B14F-4D97-AF65-F5344CB8AC3E}">
        <p14:creationId xmlns:p14="http://schemas.microsoft.com/office/powerpoint/2010/main" val="9853618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charset="0"/>
              <a:buNone/>
            </a:pPr>
            <a:r>
              <a:rPr lang="en-GB" b="1" dirty="0">
                <a:latin typeface="Calibri"/>
                <a:cs typeface="Calibri"/>
              </a:rPr>
              <a:t>Slide purpose:</a:t>
            </a:r>
            <a:endParaRPr lang="en-US" b="0" dirty="0">
              <a:latin typeface="Calibri" panose="020F0502020204030204" pitchFamily="34" charset="0"/>
              <a:cs typeface="Calibri" panose="020F0502020204030204" pitchFamily="34" charset="0"/>
            </a:endParaRPr>
          </a:p>
          <a:p>
            <a:pPr marL="171450" indent="-171450">
              <a:buFont typeface="Arial" charset="0"/>
              <a:buChar char="•"/>
            </a:pPr>
            <a:r>
              <a:rPr lang="en-US" dirty="0">
                <a:latin typeface="Calibri"/>
                <a:cs typeface="Calibri"/>
              </a:rPr>
              <a:t>To provide an overview of the progression children have followed from Reception, and into Year 1</a:t>
            </a:r>
          </a:p>
          <a:p>
            <a:endParaRPr lang="en-US" dirty="0">
              <a:latin typeface="Calibri"/>
              <a:cs typeface="Calibri"/>
            </a:endParaRPr>
          </a:p>
          <a:p>
            <a:pPr marL="0" indent="0">
              <a:buFont typeface="Arial"/>
              <a:buNone/>
            </a:pPr>
            <a:r>
              <a:rPr lang="en-US" b="1" dirty="0">
                <a:latin typeface="Calibri"/>
                <a:cs typeface="Calibri"/>
              </a:rPr>
              <a:t>Suggested script:</a:t>
            </a:r>
            <a:endParaRPr lang="en-US" b="1" dirty="0">
              <a:cs typeface="Calibri"/>
            </a:endParaRPr>
          </a:p>
          <a:p>
            <a:pPr marL="171450" indent="-171450">
              <a:buFont typeface="Arial"/>
              <a:buChar char="•"/>
            </a:pPr>
            <a:r>
              <a:rPr lang="en-US" i="1" dirty="0">
                <a:latin typeface="Calibri"/>
                <a:cs typeface="Calibri"/>
              </a:rPr>
              <a:t>Your</a:t>
            </a:r>
            <a:r>
              <a:rPr lang="en-US" i="1" baseline="0" dirty="0">
                <a:latin typeface="Calibri"/>
                <a:cs typeface="Calibri"/>
              </a:rPr>
              <a:t> child has </a:t>
            </a:r>
            <a:r>
              <a:rPr lang="en-US" i="1" dirty="0">
                <a:latin typeface="Calibri"/>
                <a:cs typeface="Calibri"/>
              </a:rPr>
              <a:t>learned </a:t>
            </a:r>
            <a:r>
              <a:rPr lang="en-US" i="1" baseline="0" dirty="0">
                <a:latin typeface="Calibri"/>
                <a:cs typeface="Calibri"/>
              </a:rPr>
              <a:t>Phases 2, 3 and 4 in Reception</a:t>
            </a:r>
            <a:r>
              <a:rPr lang="en-US" i="1" dirty="0">
                <a:latin typeface="Calibri"/>
                <a:cs typeface="Calibri"/>
              </a:rPr>
              <a:t> (seen on the left). </a:t>
            </a:r>
            <a:endParaRPr lang="en-US" dirty="0"/>
          </a:p>
          <a:p>
            <a:pPr marL="171450" indent="-171450">
              <a:buFont typeface="Arial"/>
              <a:buChar char="•"/>
            </a:pPr>
            <a:r>
              <a:rPr lang="en-US" i="1" baseline="0" dirty="0">
                <a:latin typeface="Calibri"/>
                <a:cs typeface="Calibri"/>
              </a:rPr>
              <a:t>Now they are in Year 1, they will have a brief review of Phases 3 and 4 and all of the Reception tricky words. </a:t>
            </a:r>
          </a:p>
          <a:p>
            <a:pPr marL="171450" indent="-171450">
              <a:buFont typeface="Arial"/>
              <a:buChar char="•"/>
            </a:pPr>
            <a:r>
              <a:rPr lang="en-US" i="1" baseline="0" dirty="0">
                <a:latin typeface="Calibri"/>
                <a:cs typeface="Calibri"/>
              </a:rPr>
              <a:t>By week 4 of the first half term, they will begin phase 5.</a:t>
            </a:r>
            <a:r>
              <a:rPr lang="en-US" i="1" dirty="0">
                <a:latin typeface="Calibri"/>
                <a:cs typeface="Calibri"/>
              </a:rPr>
              <a:t> </a:t>
            </a:r>
          </a:p>
          <a:p>
            <a:pPr marL="171450" indent="-171450">
              <a:buFont typeface="Arial"/>
              <a:buChar char="•"/>
            </a:pPr>
            <a:r>
              <a:rPr lang="en-US" i="1" dirty="0">
                <a:latin typeface="Calibri"/>
                <a:cs typeface="Calibri"/>
              </a:rPr>
              <a:t>Phase 5 covers the last remaining graphemes of the Little Wandle progression and alternative pronunciations and spellings of graphemes learned.</a:t>
            </a:r>
            <a:endParaRPr lang="en-US" i="1" dirty="0"/>
          </a:p>
        </p:txBody>
      </p:sp>
    </p:spTree>
    <p:extLst>
      <p:ext uri="{BB962C8B-B14F-4D97-AF65-F5344CB8AC3E}">
        <p14:creationId xmlns:p14="http://schemas.microsoft.com/office/powerpoint/2010/main" val="19645393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charset="0"/>
              <a:buNone/>
            </a:pPr>
            <a:r>
              <a:rPr lang="en-GB" b="1" dirty="0">
                <a:latin typeface="Calibri"/>
                <a:cs typeface="Calibri"/>
              </a:rPr>
              <a:t>Slide purpose:</a:t>
            </a:r>
            <a:endParaRPr lang="en-US" b="0" dirty="0">
              <a:latin typeface="Calibri"/>
              <a:cs typeface="Calibri"/>
            </a:endParaRPr>
          </a:p>
          <a:p>
            <a:pPr marL="171450" indent="-171450">
              <a:buFont typeface="Arial" charset="0"/>
              <a:buChar char="•"/>
            </a:pPr>
            <a:r>
              <a:rPr lang="en-US" dirty="0">
                <a:latin typeface="Calibri"/>
                <a:cs typeface="Calibri"/>
              </a:rPr>
              <a:t>To introduce the Phase 5 GPCs and how to say them</a:t>
            </a:r>
          </a:p>
          <a:p>
            <a:pPr marL="171450" indent="-171450">
              <a:buFont typeface="Arial,Sans-Serif"/>
              <a:buChar char="•"/>
            </a:pPr>
            <a:endParaRPr lang="en-US" b="0" dirty="0">
              <a:latin typeface="Calibri"/>
              <a:cs typeface="Calibri"/>
            </a:endParaRPr>
          </a:p>
          <a:p>
            <a:pPr marL="0" indent="0">
              <a:buFont typeface="Arial,Sans-Serif"/>
              <a:buNone/>
            </a:pPr>
            <a:r>
              <a:rPr lang="en-US" b="1" dirty="0">
                <a:latin typeface="Calibri"/>
                <a:cs typeface="Calibri"/>
              </a:rPr>
              <a:t>Suggested script:</a:t>
            </a:r>
            <a:endParaRPr lang="en-US" dirty="0">
              <a:latin typeface="Calibri"/>
              <a:cs typeface="Calibri"/>
            </a:endParaRPr>
          </a:p>
          <a:p>
            <a:pPr marL="171450" indent="-171450">
              <a:buFont typeface="Arial,Sans-Serif"/>
              <a:buChar char="•"/>
            </a:pPr>
            <a:r>
              <a:rPr lang="en-US" i="1" dirty="0">
                <a:latin typeface="Calibri"/>
                <a:cs typeface="Calibri"/>
              </a:rPr>
              <a:t>Let's have a look at the Phase 5 sounds. </a:t>
            </a:r>
          </a:p>
          <a:p>
            <a:pPr marL="171450" indent="-171450">
              <a:buFont typeface="Arial,Sans-Serif"/>
              <a:buChar char="•"/>
            </a:pPr>
            <a:r>
              <a:rPr lang="en-US" dirty="0">
                <a:latin typeface="Calibri"/>
                <a:cs typeface="Calibri"/>
              </a:rPr>
              <a:t>Hand out the Phase 5 handout and the ‘Grow the code’ mat.</a:t>
            </a:r>
            <a:endParaRPr lang="en-US" dirty="0">
              <a:latin typeface="Calibri" panose="020F0502020204030204" pitchFamily="34" charset="0"/>
              <a:cs typeface="Calibri" panose="020F0502020204030204" pitchFamily="34" charset="0"/>
            </a:endParaRPr>
          </a:p>
          <a:p>
            <a:pPr marL="171450" indent="-171450">
              <a:buFont typeface="Arial,Sans-Serif"/>
              <a:buChar char="•"/>
            </a:pPr>
            <a:r>
              <a:rPr lang="en-US" dirty="0">
                <a:latin typeface="Calibri"/>
                <a:cs typeface="Calibri"/>
              </a:rPr>
              <a:t>Play the video and pause it so the parents can say the sounds if you wish.</a:t>
            </a:r>
          </a:p>
          <a:p>
            <a:pPr marL="171450" indent="-171450">
              <a:buFont typeface="Arial,Sans-Serif"/>
              <a:buChar char="•"/>
            </a:pPr>
            <a:r>
              <a:rPr lang="en-US" dirty="0">
                <a:latin typeface="Calibri"/>
                <a:cs typeface="Calibri"/>
              </a:rPr>
              <a:t>Or display the ‘Grow the code’ chart and teach the parents the sounds.</a:t>
            </a:r>
          </a:p>
          <a:p>
            <a:pPr marL="171450" indent="-171450">
              <a:buFont typeface="Arial,Sans-Serif"/>
              <a:buChar char="•"/>
            </a:pPr>
            <a:r>
              <a:rPr lang="en-US" i="1" dirty="0">
                <a:latin typeface="Calibri"/>
                <a:cs typeface="Calibri"/>
              </a:rPr>
              <a:t>Have a look at your handout and watch this video/look at the ‘Grow the code’ chart on the screen.</a:t>
            </a:r>
            <a:endParaRPr lang="en-US" i="1" dirty="0">
              <a:cs typeface="Calibri"/>
            </a:endParaRPr>
          </a:p>
          <a:p>
            <a:pPr marL="171450" indent="-171450">
              <a:buFont typeface="Arial,Sans-Serif"/>
              <a:buChar char="•"/>
            </a:pPr>
            <a:r>
              <a:rPr lang="en-US" i="1" dirty="0">
                <a:latin typeface="Calibri"/>
                <a:cs typeface="Calibri"/>
              </a:rPr>
              <a:t>Now, let's have a practice!</a:t>
            </a:r>
            <a:endParaRPr lang="en-US" i="1" dirty="0">
              <a:cs typeface="Calibri"/>
            </a:endParaRPr>
          </a:p>
          <a:p>
            <a:endParaRPr lang="en-US" dirty="0">
              <a:cs typeface="Calibri"/>
            </a:endParaRPr>
          </a:p>
        </p:txBody>
      </p:sp>
    </p:spTree>
    <p:extLst>
      <p:ext uri="{BB962C8B-B14F-4D97-AF65-F5344CB8AC3E}">
        <p14:creationId xmlns:p14="http://schemas.microsoft.com/office/powerpoint/2010/main" val="12920593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b="1" dirty="0">
                <a:latin typeface="Calibri"/>
                <a:cs typeface="Calibri"/>
              </a:rPr>
              <a:t>Slide purpose:</a:t>
            </a:r>
            <a:endParaRPr lang="en-US" dirty="0">
              <a:latin typeface="Calibri"/>
              <a:cs typeface="Calibri"/>
            </a:endParaRPr>
          </a:p>
          <a:p>
            <a:pPr marL="171450" marR="0" indent="-171450" algn="l" defTabSz="914400" rtl="0" eaLnBrk="0" fontAlgn="base" latinLnBrk="0" hangingPunct="0">
              <a:lnSpc>
                <a:spcPct val="100000"/>
              </a:lnSpc>
              <a:spcBef>
                <a:spcPct val="0"/>
              </a:spcBef>
              <a:spcAft>
                <a:spcPct val="0"/>
              </a:spcAft>
              <a:buClrTx/>
              <a:buSzTx/>
              <a:buFont typeface="Arial"/>
              <a:buChar char="•"/>
              <a:tabLst/>
              <a:defRPr/>
            </a:pPr>
            <a:r>
              <a:rPr lang="en-GB" dirty="0">
                <a:latin typeface="Calibri"/>
                <a:cs typeface="Calibri"/>
              </a:rPr>
              <a:t>To provide an overview of Phase 5</a:t>
            </a:r>
            <a:r>
              <a:rPr lang="en-GB" baseline="0" dirty="0">
                <a:latin typeface="Calibri"/>
                <a:cs typeface="Calibri"/>
              </a:rPr>
              <a:t> </a:t>
            </a:r>
            <a:r>
              <a:rPr lang="en-GB" dirty="0">
                <a:latin typeface="Calibri"/>
                <a:cs typeface="Calibri"/>
              </a:rPr>
              <a:t>'Grow the code’</a:t>
            </a:r>
            <a:endParaRPr lang="en-GB" dirty="0">
              <a:cs typeface="Calibri"/>
            </a:endParaRPr>
          </a:p>
          <a:p>
            <a:endParaRPr lang="en-GB" dirty="0">
              <a:latin typeface="Calibri"/>
              <a:cs typeface="Calibri"/>
            </a:endParaRPr>
          </a:p>
          <a:p>
            <a:pPr marL="0" indent="0">
              <a:buFont typeface="Arial,Sans-Serif"/>
              <a:buNone/>
            </a:pPr>
            <a:r>
              <a:rPr lang="en-US" b="1" dirty="0">
                <a:latin typeface="Calibri"/>
                <a:cs typeface="Calibri"/>
              </a:rPr>
              <a:t>Suggested script:</a:t>
            </a:r>
            <a:endParaRPr lang="en-US" dirty="0">
              <a:latin typeface="Calibri"/>
              <a:cs typeface="Calibri"/>
            </a:endParaRPr>
          </a:p>
          <a:p>
            <a:pPr marL="171450" marR="0" indent="-171450" algn="l" defTabSz="914400" rtl="0" eaLnBrk="0" fontAlgn="base" latinLnBrk="0" hangingPunct="0">
              <a:lnSpc>
                <a:spcPct val="100000"/>
              </a:lnSpc>
              <a:spcBef>
                <a:spcPct val="0"/>
              </a:spcBef>
              <a:spcAft>
                <a:spcPct val="0"/>
              </a:spcAft>
              <a:buClrTx/>
              <a:buSzTx/>
              <a:buFont typeface="Arial"/>
              <a:buChar char="•"/>
              <a:tabLst/>
              <a:defRPr/>
            </a:pPr>
            <a:r>
              <a:rPr lang="en-GB" i="1" dirty="0">
                <a:latin typeface="Calibri"/>
                <a:cs typeface="Calibri"/>
              </a:rPr>
              <a:t>The </a:t>
            </a:r>
            <a:r>
              <a:rPr lang="en-US" i="1" baseline="0" dirty="0">
                <a:latin typeface="Calibri"/>
                <a:cs typeface="Calibri"/>
              </a:rPr>
              <a:t>children learn the last set of graphemes, including ones with alternative pronunciations.</a:t>
            </a:r>
            <a:r>
              <a:rPr lang="en-US" i="1" dirty="0">
                <a:latin typeface="Calibri"/>
                <a:cs typeface="Calibri"/>
              </a:rPr>
              <a:t> </a:t>
            </a:r>
            <a:endParaRPr lang="en-US" dirty="0"/>
          </a:p>
          <a:p>
            <a:pPr marL="171450" indent="-171450">
              <a:buFont typeface="Arial"/>
              <a:buChar char="•"/>
            </a:pPr>
            <a:r>
              <a:rPr lang="en-US" i="0" dirty="0">
                <a:latin typeface="Calibri"/>
                <a:cs typeface="Calibri"/>
              </a:rPr>
              <a:t>Play the video which explains how we teach Phase 5. (The first 20 seconds are a repeat of the ‘How to say the sounds’ video but then goes on to explain what the alternative graphemes are for the sound /ai/.)</a:t>
            </a:r>
            <a:endParaRPr lang="en-US" i="0" dirty="0">
              <a:cs typeface="Calibri"/>
            </a:endParaRPr>
          </a:p>
          <a:p>
            <a:pPr marL="171450" marR="0" indent="-171450" algn="l" defTabSz="914400" rtl="0" eaLnBrk="0" fontAlgn="base" latinLnBrk="0" hangingPunct="0">
              <a:lnSpc>
                <a:spcPct val="100000"/>
              </a:lnSpc>
              <a:spcBef>
                <a:spcPct val="0"/>
              </a:spcBef>
              <a:spcAft>
                <a:spcPct val="0"/>
              </a:spcAft>
              <a:buClrTx/>
              <a:buSzTx/>
              <a:buFont typeface="Arial"/>
              <a:buChar char="•"/>
              <a:tabLst/>
              <a:defRPr/>
            </a:pPr>
            <a:r>
              <a:rPr lang="en-US" i="1" baseline="0" dirty="0">
                <a:latin typeface="Calibri"/>
                <a:cs typeface="Calibri"/>
              </a:rPr>
              <a:t>They will also learn to ‘Grow the code’ where children will explore different ways of spelling the same phoneme and reading the same grapheme. This means </a:t>
            </a:r>
            <a:r>
              <a:rPr lang="en-GB" i="1" dirty="0">
                <a:latin typeface="Calibri"/>
                <a:cs typeface="Calibri"/>
              </a:rPr>
              <a:t>that they are able to read increasingly challenging words and books.</a:t>
            </a:r>
            <a:endParaRPr lang="en-US" dirty="0"/>
          </a:p>
          <a:p>
            <a:pPr marL="171450" indent="-171450">
              <a:buFont typeface="Arial"/>
              <a:buChar char="•"/>
            </a:pPr>
            <a:r>
              <a:rPr lang="en-US" i="1" baseline="0" dirty="0"/>
              <a:t>Children learn strategies so that they can distinguish between the same grapheme, different phoneme and the same phoneme but different grapheme. ‘Growing the code’ will support children as they get older with accurate spelling.</a:t>
            </a:r>
            <a:endParaRPr lang="en-US" i="1" dirty="0"/>
          </a:p>
        </p:txBody>
      </p:sp>
    </p:spTree>
    <p:extLst>
      <p:ext uri="{BB962C8B-B14F-4D97-AF65-F5344CB8AC3E}">
        <p14:creationId xmlns:p14="http://schemas.microsoft.com/office/powerpoint/2010/main" val="29850562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Tx/>
              <a:buNone/>
            </a:pPr>
            <a:r>
              <a:rPr lang="en-GB" b="1" dirty="0">
                <a:latin typeface="Calibri"/>
                <a:cs typeface="Calibri"/>
              </a:rPr>
              <a:t>Slide purpose</a:t>
            </a:r>
            <a:r>
              <a:rPr lang="en-GB" b="1" dirty="0"/>
              <a:t>:</a:t>
            </a:r>
            <a:endParaRPr lang="en-US" b="0" dirty="0"/>
          </a:p>
          <a:p>
            <a:pPr marL="171450" indent="-171450">
              <a:buFont typeface="Arial" charset="0"/>
              <a:buChar char="•"/>
            </a:pPr>
            <a:r>
              <a:rPr lang="en-GB" dirty="0">
                <a:latin typeface="Calibri"/>
                <a:cs typeface="Calibri"/>
              </a:rPr>
              <a:t>To provide an overview of Year</a:t>
            </a:r>
            <a:r>
              <a:rPr lang="en-GB" baseline="0" dirty="0">
                <a:latin typeface="Calibri"/>
                <a:cs typeface="Calibri"/>
              </a:rPr>
              <a:t> 1 t</a:t>
            </a:r>
            <a:r>
              <a:rPr lang="en-GB" dirty="0">
                <a:latin typeface="Calibri"/>
                <a:cs typeface="Calibri"/>
              </a:rPr>
              <a:t>ricky words</a:t>
            </a:r>
            <a:endParaRPr lang="en-GB" dirty="0"/>
          </a:p>
          <a:p>
            <a:pPr marL="0" indent="0">
              <a:buFont typeface="Arial" charset="0"/>
              <a:buNone/>
            </a:pPr>
            <a:endParaRPr lang="en-GB" dirty="0">
              <a:latin typeface="Calibri"/>
              <a:cs typeface="Calibri"/>
            </a:endParaRPr>
          </a:p>
          <a:p>
            <a:pPr marL="0" indent="0">
              <a:buFont typeface="Arial" charset="0"/>
              <a:buNone/>
            </a:pPr>
            <a:r>
              <a:rPr lang="en-US" b="1" dirty="0">
                <a:latin typeface="Calibri"/>
                <a:cs typeface="Calibri"/>
              </a:rPr>
              <a:t>Suggested script:</a:t>
            </a:r>
            <a:endParaRPr lang="en-US" dirty="0">
              <a:latin typeface="Calibri"/>
              <a:cs typeface="Calibri"/>
            </a:endParaRPr>
          </a:p>
          <a:p>
            <a:pPr marL="171450" indent="-171450">
              <a:buFont typeface="Arial"/>
              <a:buChar char="•"/>
            </a:pPr>
            <a:r>
              <a:rPr lang="en-US" i="1" dirty="0">
                <a:latin typeface="Calibri"/>
                <a:cs typeface="Calibri"/>
              </a:rPr>
              <a:t>Tricky words have unusual spellings. For example ‘all' is tricky to children in Reception because the letter ‘a’ says /or/ in this word. </a:t>
            </a:r>
            <a:endParaRPr lang="en-US" b="1" dirty="0"/>
          </a:p>
          <a:p>
            <a:pPr marL="171450" indent="-171450">
              <a:buFont typeface="Arial"/>
              <a:buChar char="•"/>
            </a:pPr>
            <a:r>
              <a:rPr lang="en-US" i="1" dirty="0">
                <a:latin typeface="Calibri"/>
                <a:cs typeface="Calibri"/>
              </a:rPr>
              <a:t>Tricky words are taught in a systematic way, following the clearly defined Little Wandle sequence of learning. We teach them because they are common words that children need to know.</a:t>
            </a:r>
            <a:endParaRPr lang="en-US" b="1" dirty="0"/>
          </a:p>
          <a:p>
            <a:pPr marL="171450" indent="-171450">
              <a:buFont typeface="Arial"/>
              <a:buChar char="•"/>
            </a:pPr>
            <a:r>
              <a:rPr lang="en-US" i="1" dirty="0">
                <a:latin typeface="Calibri"/>
                <a:cs typeface="Calibri"/>
              </a:rPr>
              <a:t>As children 'Grow the code', some tricky words will no longer be tricky. For example, children learn in Year 1 that the letter ‘a’ can make the /or/ sound in words like ‘all’, ‘ball’ and ‘water’’. This means that the word ‘all’ is no longer tricky!</a:t>
            </a:r>
            <a:endParaRPr lang="en-US" b="1" dirty="0"/>
          </a:p>
          <a:p>
            <a:endParaRPr lang="en-US" dirty="0"/>
          </a:p>
          <a:p>
            <a:endParaRPr lang="en-GB" dirty="0"/>
          </a:p>
          <a:p>
            <a:endParaRPr lang="en-GB" i="1" dirty="0"/>
          </a:p>
        </p:txBody>
      </p:sp>
    </p:spTree>
    <p:extLst>
      <p:ext uri="{BB962C8B-B14F-4D97-AF65-F5344CB8AC3E}">
        <p14:creationId xmlns:p14="http://schemas.microsoft.com/office/powerpoint/2010/main" val="41135369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charset="0"/>
              <a:buNone/>
            </a:pPr>
            <a:r>
              <a:rPr lang="en-GB" b="1" dirty="0">
                <a:latin typeface="Calibri"/>
                <a:cs typeface="Calibri"/>
              </a:rPr>
              <a:t>Slide purpose</a:t>
            </a:r>
            <a:r>
              <a:rPr lang="en-GB" b="1" dirty="0"/>
              <a:t>:</a:t>
            </a:r>
            <a:endParaRPr lang="en-US" dirty="0"/>
          </a:p>
          <a:p>
            <a:pPr marL="171450" indent="-171450">
              <a:buFont typeface="Arial" charset="0"/>
              <a:buChar char="•"/>
            </a:pPr>
            <a:r>
              <a:rPr lang="en-GB" dirty="0">
                <a:latin typeface="Calibri"/>
                <a:cs typeface="Calibri"/>
              </a:rPr>
              <a:t>To provide an overview of Year</a:t>
            </a:r>
            <a:r>
              <a:rPr lang="en-GB" baseline="0" dirty="0">
                <a:latin typeface="Calibri"/>
                <a:cs typeface="Calibri"/>
              </a:rPr>
              <a:t> 1 t</a:t>
            </a:r>
            <a:r>
              <a:rPr lang="en-GB" dirty="0">
                <a:latin typeface="Calibri"/>
                <a:cs typeface="Calibri"/>
              </a:rPr>
              <a:t>ricky words</a:t>
            </a:r>
            <a:endParaRPr lang="en-GB" dirty="0"/>
          </a:p>
          <a:p>
            <a:endParaRPr lang="en-US" dirty="0"/>
          </a:p>
          <a:p>
            <a:pPr marL="0" indent="0">
              <a:buFont typeface="Arial" charset="0"/>
              <a:buNone/>
            </a:pPr>
            <a:r>
              <a:rPr lang="en-US" b="1" dirty="0">
                <a:latin typeface="Calibri"/>
                <a:cs typeface="Calibri"/>
              </a:rPr>
              <a:t>Suggested script:</a:t>
            </a:r>
            <a:endParaRPr lang="en-US" dirty="0">
              <a:latin typeface="Calibri"/>
              <a:cs typeface="Calibri"/>
            </a:endParaRPr>
          </a:p>
          <a:p>
            <a:pPr marL="171450" indent="-171450">
              <a:buFont typeface="Arial"/>
              <a:buChar char="•"/>
            </a:pPr>
            <a:r>
              <a:rPr lang="en-US" i="1" dirty="0">
                <a:latin typeface="Calibri"/>
                <a:cs typeface="Calibri"/>
              </a:rPr>
              <a:t>Here</a:t>
            </a:r>
            <a:r>
              <a:rPr lang="en-US" i="1" baseline="0" dirty="0">
                <a:latin typeface="Calibri"/>
                <a:cs typeface="Calibri"/>
              </a:rPr>
              <a:t> is an example of Year 1 tricky words.</a:t>
            </a:r>
            <a:endParaRPr lang="en-US" dirty="0"/>
          </a:p>
          <a:p>
            <a:pPr marL="171450" lvl="1" indent="-171450">
              <a:buFont typeface="Arial"/>
              <a:buChar char="•"/>
            </a:pPr>
            <a:r>
              <a:rPr lang="en-US" i="1" dirty="0">
                <a:latin typeface="Calibri"/>
                <a:cs typeface="Calibri"/>
              </a:rPr>
              <a:t>We might not teach all of these words due to regional pronunciations e.g. ‘ask</a:t>
            </a:r>
            <a:r>
              <a:rPr lang="en-US" b="0" i="1" dirty="0">
                <a:latin typeface="Calibri"/>
                <a:cs typeface="Calibri"/>
              </a:rPr>
              <a:t>’.</a:t>
            </a:r>
            <a:r>
              <a:rPr lang="en-US" b="1" i="1" dirty="0">
                <a:latin typeface="Calibri"/>
                <a:cs typeface="Calibri"/>
              </a:rPr>
              <a:t> </a:t>
            </a:r>
            <a:r>
              <a:rPr lang="en-US" b="1" i="0" dirty="0">
                <a:latin typeface="Calibri"/>
                <a:cs typeface="Calibri"/>
              </a:rPr>
              <a:t>[Only say this if it is applicable to your setting]</a:t>
            </a:r>
            <a:r>
              <a:rPr lang="en-US" b="0" i="0" dirty="0">
                <a:latin typeface="Calibri"/>
                <a:cs typeface="Calibri"/>
              </a:rPr>
              <a:t>.</a:t>
            </a:r>
          </a:p>
          <a:p>
            <a:pPr marL="171450" lvl="1" indent="-171450">
              <a:buFont typeface="Arial"/>
              <a:buChar char="•"/>
            </a:pPr>
            <a:r>
              <a:rPr lang="en-US" b="0" i="0" dirty="0">
                <a:latin typeface="Calibri"/>
                <a:cs typeface="Calibri"/>
              </a:rPr>
              <a:t>You may wish to give parents a copy of the document ‘Phase 5 tricky words: Year 1 – Information for parents and </a:t>
            </a:r>
            <a:r>
              <a:rPr lang="en-US" b="0" i="0">
                <a:latin typeface="Calibri"/>
                <a:cs typeface="Calibri"/>
              </a:rPr>
              <a:t>carers</a:t>
            </a:r>
            <a:r>
              <a:rPr lang="en-US">
                <a:latin typeface="Calibri"/>
                <a:cs typeface="Calibri"/>
              </a:rPr>
              <a:t>'</a:t>
            </a:r>
            <a:r>
              <a:rPr lang="en-US" dirty="0">
                <a:latin typeface="Calibri"/>
                <a:cs typeface="Calibri"/>
              </a:rPr>
              <a:t>. </a:t>
            </a:r>
            <a:endParaRPr lang="en-US" i="1" dirty="0"/>
          </a:p>
        </p:txBody>
      </p:sp>
    </p:spTree>
    <p:extLst>
      <p:ext uri="{BB962C8B-B14F-4D97-AF65-F5344CB8AC3E}">
        <p14:creationId xmlns:p14="http://schemas.microsoft.com/office/powerpoint/2010/main" val="28897006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6500002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420654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a:buNone/>
            </a:pPr>
            <a:r>
              <a:rPr lang="en-GB" b="1" dirty="0">
                <a:latin typeface="Calibri"/>
                <a:cs typeface="Calibri"/>
              </a:rPr>
              <a:t>Slide purpose:</a:t>
            </a:r>
          </a:p>
          <a:p>
            <a:pPr marL="171450" indent="-171450">
              <a:buFont typeface="Arial"/>
              <a:buChar char="•"/>
            </a:pPr>
            <a:r>
              <a:rPr lang="en-GB" b="0" dirty="0">
                <a:latin typeface="Calibri"/>
                <a:cs typeface="Calibri"/>
              </a:rPr>
              <a:t>To introduce </a:t>
            </a:r>
            <a:r>
              <a:rPr lang="en-GB" dirty="0">
                <a:latin typeface="Calibri"/>
                <a:cs typeface="Calibri"/>
              </a:rPr>
              <a:t>spelling</a:t>
            </a:r>
            <a:endParaRPr lang="en-GB" b="1" dirty="0">
              <a:latin typeface="Calibri"/>
              <a:cs typeface="Calibri"/>
            </a:endParaRPr>
          </a:p>
          <a:p>
            <a:pPr marL="171450" indent="-171450">
              <a:buFont typeface="Arial" charset="0"/>
              <a:buChar char="•"/>
            </a:pPr>
            <a:endParaRPr lang="en-US" b="0" i="1" dirty="0">
              <a:latin typeface="Calibri" panose="020F0502020204030204" pitchFamily="34" charset="0"/>
              <a:cs typeface="Calibri"/>
            </a:endParaRPr>
          </a:p>
          <a:p>
            <a:pPr marL="0" indent="0">
              <a:buFont typeface="Arial" charset="0"/>
              <a:buNone/>
            </a:pPr>
            <a:r>
              <a:rPr lang="en-US" b="1" dirty="0">
                <a:latin typeface="Calibri"/>
                <a:cs typeface="Calibri"/>
              </a:rPr>
              <a:t>Suggested script:</a:t>
            </a:r>
          </a:p>
          <a:p>
            <a:pPr marL="171450" indent="-171450">
              <a:buFont typeface="Arial"/>
              <a:buChar char="•"/>
            </a:pPr>
            <a:r>
              <a:rPr lang="en-US" i="1" dirty="0">
                <a:latin typeface="Calibri"/>
                <a:cs typeface="Calibri"/>
              </a:rPr>
              <a:t>In Year 1, there are increasingly challenging words to</a:t>
            </a:r>
            <a:r>
              <a:rPr lang="en-US" i="1" baseline="0" dirty="0">
                <a:latin typeface="Calibri"/>
                <a:cs typeface="Calibri"/>
              </a:rPr>
              <a:t> </a:t>
            </a:r>
            <a:r>
              <a:rPr lang="en-US" i="1" dirty="0">
                <a:latin typeface="Calibri"/>
                <a:cs typeface="Calibri"/>
              </a:rPr>
              <a:t>spell, e</a:t>
            </a:r>
            <a:r>
              <a:rPr lang="en-US" i="1" baseline="0" dirty="0">
                <a:latin typeface="Calibri"/>
                <a:cs typeface="Calibri"/>
              </a:rPr>
              <a:t>.g. longer words, compound words, plurals. This all matches the Little Wandle sequence of learning.</a:t>
            </a:r>
          </a:p>
          <a:p>
            <a:pPr marL="171450" indent="-171450">
              <a:buFont typeface="Arial"/>
              <a:buChar char="•"/>
            </a:pPr>
            <a:r>
              <a:rPr lang="en-US" i="1" dirty="0">
                <a:latin typeface="Calibri"/>
                <a:cs typeface="Calibri"/>
              </a:rPr>
              <a:t>The children will also </a:t>
            </a:r>
            <a:r>
              <a:rPr lang="en-US" i="1" dirty="0" err="1">
                <a:latin typeface="Calibri"/>
                <a:cs typeface="Calibri"/>
              </a:rPr>
              <a:t>practise</a:t>
            </a:r>
            <a:r>
              <a:rPr lang="en-US" i="1" dirty="0">
                <a:latin typeface="Calibri"/>
                <a:cs typeface="Calibri"/>
              </a:rPr>
              <a:t> writing a dictated sentence on a Friday. Their teacher will say the sentence, show them how to write it and then ask the children to write it independently.</a:t>
            </a:r>
          </a:p>
          <a:p>
            <a:pPr marL="171450" indent="-171450">
              <a:buFont typeface="Arial"/>
              <a:buChar char="•"/>
            </a:pPr>
            <a:r>
              <a:rPr lang="en-US" i="1" dirty="0">
                <a:latin typeface="Calibri"/>
                <a:cs typeface="Calibri"/>
              </a:rPr>
              <a:t>Handwriting phrases learned in Reception are referred to during the lesson, but the specific practice of handwriting is taught separately.</a:t>
            </a:r>
            <a:endParaRPr lang="en-US" i="1" dirty="0">
              <a:cs typeface="Calibri"/>
            </a:endParaRPr>
          </a:p>
        </p:txBody>
      </p:sp>
    </p:spTree>
    <p:extLst>
      <p:ext uri="{BB962C8B-B14F-4D97-AF65-F5344CB8AC3E}">
        <p14:creationId xmlns:p14="http://schemas.microsoft.com/office/powerpoint/2010/main" val="10051958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0E09D04-1FCC-1A45-A909-1F69DF1A60CC}" type="slidenum">
              <a:rPr lang="en-GB" smtClean="0"/>
              <a:t>20</a:t>
            </a:fld>
            <a:endParaRPr lang="en-GB"/>
          </a:p>
        </p:txBody>
      </p:sp>
    </p:spTree>
    <p:extLst>
      <p:ext uri="{BB962C8B-B14F-4D97-AF65-F5344CB8AC3E}">
        <p14:creationId xmlns:p14="http://schemas.microsoft.com/office/powerpoint/2010/main" val="30926801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1. Go to </a:t>
            </a:r>
            <a:r>
              <a:rPr lang="en-GB" dirty="0" err="1"/>
              <a:t>www.edshed.com</a:t>
            </a:r>
            <a:r>
              <a:rPr lang="en-GB" dirty="0"/>
              <a:t> </a:t>
            </a:r>
            <a:br>
              <a:rPr lang="en-GB" dirty="0"/>
            </a:br>
            <a:r>
              <a:rPr lang="en-GB" dirty="0"/>
              <a:t>2. Press Sign In – you don’t need to create an account as this will be done by us at school. </a:t>
            </a:r>
            <a:br>
              <a:rPr lang="en-GB" dirty="0"/>
            </a:br>
            <a:r>
              <a:rPr lang="en-GB" dirty="0"/>
              <a:t>3. This is where you input the login details.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0E09D04-1FCC-1A45-A909-1F69DF1A60C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45301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a:buNone/>
            </a:pPr>
            <a:r>
              <a:rPr lang="en-GB" b="1" dirty="0">
                <a:latin typeface="Calibri"/>
                <a:cs typeface="Calibri"/>
              </a:rPr>
              <a:t>Slide purpose:</a:t>
            </a:r>
          </a:p>
          <a:p>
            <a:pPr marL="171450" indent="-171450">
              <a:buFont typeface="Arial" panose="020B0604020202020204" pitchFamily="34" charset="0"/>
              <a:buChar char="•"/>
            </a:pPr>
            <a:r>
              <a:rPr lang="en-GB" b="0" dirty="0"/>
              <a:t>Key takeaway</a:t>
            </a:r>
            <a:r>
              <a:rPr lang="en-GB" b="0" baseline="0" dirty="0"/>
              <a:t>/</a:t>
            </a:r>
            <a:r>
              <a:rPr lang="en-GB" b="0">
                <a:latin typeface="Calibri"/>
                <a:cs typeface="Calibri"/>
              </a:rPr>
              <a:t>f</a:t>
            </a:r>
            <a:r>
              <a:rPr lang="en-GB">
                <a:latin typeface="Calibri"/>
                <a:cs typeface="Calibri"/>
              </a:rPr>
              <a:t>inal message</a:t>
            </a:r>
            <a:endParaRPr lang="en-US" dirty="0"/>
          </a:p>
          <a:p>
            <a:pPr marL="171450" indent="-171450">
              <a:buFont typeface="Arial"/>
              <a:buChar char="•"/>
            </a:pPr>
            <a:endParaRPr lang="en-GB" b="1" dirty="0">
              <a:latin typeface="Calibri"/>
              <a:cs typeface="Calibri"/>
            </a:endParaRPr>
          </a:p>
          <a:p>
            <a:pPr marL="0" indent="0">
              <a:buFont typeface="Arial"/>
              <a:buNone/>
            </a:pPr>
            <a:r>
              <a:rPr lang="en-GB" b="1" dirty="0">
                <a:latin typeface="Calibri"/>
                <a:cs typeface="Calibri"/>
              </a:rPr>
              <a:t>Suggested script:</a:t>
            </a:r>
            <a:endParaRPr lang="en-US" b="0" dirty="0">
              <a:latin typeface="Calibri" panose="020F0502020204030204" pitchFamily="34" charset="0"/>
              <a:cs typeface="Calibri" panose="020F0502020204030204" pitchFamily="34" charset="0"/>
            </a:endParaRPr>
          </a:p>
          <a:p>
            <a:pPr marL="171450" indent="-171450">
              <a:buFont typeface="Arial"/>
              <a:buChar char="•"/>
            </a:pPr>
            <a:r>
              <a:rPr lang="en-GB" i="0" dirty="0"/>
              <a:t>Read the quote.</a:t>
            </a:r>
            <a:endParaRPr lang="en-US" i="0" dirty="0"/>
          </a:p>
          <a:p>
            <a:pPr marL="171450" indent="-171450">
              <a:buFont typeface="Arial"/>
              <a:buChar char="•"/>
            </a:pPr>
            <a:r>
              <a:rPr lang="en-US" i="1" dirty="0">
                <a:latin typeface="Calibri"/>
                <a:cs typeface="Calibri"/>
              </a:rPr>
              <a:t>Working together will ensure that your children become skilled readers.</a:t>
            </a:r>
            <a:endParaRPr lang="en-US" dirty="0"/>
          </a:p>
        </p:txBody>
      </p:sp>
    </p:spTree>
    <p:extLst>
      <p:ext uri="{BB962C8B-B14F-4D97-AF65-F5344CB8AC3E}">
        <p14:creationId xmlns:p14="http://schemas.microsoft.com/office/powerpoint/2010/main" val="32465319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5.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6.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6.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Master" Target="../slideMasters/slideMaster6.xml"/><Relationship Id="rId4" Type="http://schemas.openxmlformats.org/officeDocument/2006/relationships/image" Target="../media/image10.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jpg"/><Relationship Id="rId1" Type="http://schemas.openxmlformats.org/officeDocument/2006/relationships/slideMaster" Target="../slideMasters/slideMaster6.xml"/><Relationship Id="rId4" Type="http://schemas.openxmlformats.org/officeDocument/2006/relationships/image" Target="../media/image9.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EBE2B6B3-B4D6-0C48-A6F3-7C7BA60DB1FF}"/>
              </a:ext>
            </a:extLst>
          </p:cNvPr>
          <p:cNvSpPr>
            <a:spLocks noGrp="1"/>
          </p:cNvSpPr>
          <p:nvPr>
            <p:ph type="sldNum" sz="quarter" idx="10"/>
          </p:nvPr>
        </p:nvSpPr>
        <p:spPr>
          <a:ln/>
        </p:spPr>
        <p:txBody>
          <a:bodyPr/>
          <a:lstStyle>
            <a:lvl1pPr>
              <a:defRPr/>
            </a:lvl1pPr>
          </a:lstStyle>
          <a:p>
            <a:fld id="{63E536B8-4A1E-B343-AF8C-FF757BA96125}" type="slidenum">
              <a:rPr lang="en-US" altLang="en-US"/>
              <a:pPr/>
              <a:t>‹#›</a:t>
            </a:fld>
            <a:endParaRPr lang="en-US" altLang="en-US"/>
          </a:p>
        </p:txBody>
      </p:sp>
    </p:spTree>
    <p:extLst>
      <p:ext uri="{BB962C8B-B14F-4D97-AF65-F5344CB8AC3E}">
        <p14:creationId xmlns:p14="http://schemas.microsoft.com/office/powerpoint/2010/main" val="4990742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1116124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Tree>
    <p:extLst>
      <p:ext uri="{BB962C8B-B14F-4D97-AF65-F5344CB8AC3E}">
        <p14:creationId xmlns:p14="http://schemas.microsoft.com/office/powerpoint/2010/main" val="21346706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6" name="Text Placeholder 2">
            <a:extLst>
              <a:ext uri="{FF2B5EF4-FFF2-40B4-BE49-F238E27FC236}">
                <a16:creationId xmlns:a16="http://schemas.microsoft.com/office/drawing/2014/main" id="{FCA5357F-9713-BB4D-9AE1-E10DB318EF40}"/>
              </a:ext>
            </a:extLst>
          </p:cNvPr>
          <p:cNvSpPr>
            <a:spLocks noGrp="1"/>
          </p:cNvSpPr>
          <p:nvPr>
            <p:ph type="body" sz="quarter" idx="11"/>
          </p:nvPr>
        </p:nvSpPr>
        <p:spPr>
          <a:xfrm>
            <a:off x="624001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118882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4" name="Picture Placeholder 3">
            <a:extLst>
              <a:ext uri="{FF2B5EF4-FFF2-40B4-BE49-F238E27FC236}">
                <a16:creationId xmlns:a16="http://schemas.microsoft.com/office/drawing/2014/main" id="{EADF02A9-D1D6-1947-8903-4AEE4B422F55}"/>
              </a:ext>
            </a:extLst>
          </p:cNvPr>
          <p:cNvSpPr>
            <a:spLocks noGrp="1"/>
          </p:cNvSpPr>
          <p:nvPr>
            <p:ph type="pic" sz="quarter" idx="11"/>
          </p:nvPr>
        </p:nvSpPr>
        <p:spPr>
          <a:xfrm>
            <a:off x="6096000" y="1916113"/>
            <a:ext cx="5473700" cy="4392612"/>
          </a:xfrm>
          <a:prstGeom prst="rect">
            <a:avLst/>
          </a:prstGeom>
        </p:spPr>
        <p:txBody>
          <a:bodyPr/>
          <a:lstStyle/>
          <a:p>
            <a:endParaRPr lang="en-US"/>
          </a:p>
        </p:txBody>
      </p:sp>
    </p:spTree>
    <p:extLst>
      <p:ext uri="{BB962C8B-B14F-4D97-AF65-F5344CB8AC3E}">
        <p14:creationId xmlns:p14="http://schemas.microsoft.com/office/powerpoint/2010/main" val="2736173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866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9C405-5329-8F44-BF87-076C7BC7DF3F}"/>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Tree>
    <p:extLst>
      <p:ext uri="{BB962C8B-B14F-4D97-AF65-F5344CB8AC3E}">
        <p14:creationId xmlns:p14="http://schemas.microsoft.com/office/powerpoint/2010/main" val="820991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40505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57300" y="2286000"/>
            <a:ext cx="4791456"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647795" y="2286000"/>
            <a:ext cx="4791456"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B1524F4-450B-494A-8168-C27743591B4F}" type="datetimeFigureOut">
              <a:rPr lang="en-US" smtClean="0"/>
              <a:t>10/7/2024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301055-81AA-C044-9423-EC0F2F6D7467}" type="slidenum">
              <a:rPr lang="en-US" smtClean="0"/>
              <a:t>‹#›</a:t>
            </a:fld>
            <a:endParaRPr lang="en-US"/>
          </a:p>
        </p:txBody>
      </p:sp>
    </p:spTree>
    <p:extLst>
      <p:ext uri="{BB962C8B-B14F-4D97-AF65-F5344CB8AC3E}">
        <p14:creationId xmlns:p14="http://schemas.microsoft.com/office/powerpoint/2010/main" val="3265911459"/>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D44F0-1F72-E9C2-59C6-BB71380BAFBB}"/>
              </a:ext>
            </a:extLst>
          </p:cNvPr>
          <p:cNvSpPr>
            <a:spLocks noGrp="1"/>
          </p:cNvSpPr>
          <p:nvPr>
            <p:ph type="title"/>
          </p:nvPr>
        </p:nvSpPr>
        <p:spPr/>
        <p:txBody>
          <a:bodyPr/>
          <a:lstStyle>
            <a:lvl1pPr algn="ctr">
              <a:defRPr sz="4000" b="0" i="0">
                <a:latin typeface="Muli" pitchFamily="2" charset="77"/>
              </a:defRPr>
            </a:lvl1pPr>
          </a:lstStyle>
          <a:p>
            <a:r>
              <a:rPr lang="en-GB" dirty="0"/>
              <a:t>Click to edit Master title style</a:t>
            </a:r>
          </a:p>
        </p:txBody>
      </p:sp>
      <p:sp>
        <p:nvSpPr>
          <p:cNvPr id="3" name="Content Placeholder 2">
            <a:extLst>
              <a:ext uri="{FF2B5EF4-FFF2-40B4-BE49-F238E27FC236}">
                <a16:creationId xmlns:a16="http://schemas.microsoft.com/office/drawing/2014/main" id="{04489FBB-B43E-981F-08BA-D24C26353E00}"/>
              </a:ext>
            </a:extLst>
          </p:cNvPr>
          <p:cNvSpPr>
            <a:spLocks noGrp="1"/>
          </p:cNvSpPr>
          <p:nvPr>
            <p:ph idx="1"/>
          </p:nvPr>
        </p:nvSpPr>
        <p:spPr/>
        <p:txBody>
          <a:bodyPr/>
          <a:lstStyle>
            <a:lvl1pPr>
              <a:defRPr b="0" i="0">
                <a:latin typeface="Muli" pitchFamily="2" charset="77"/>
              </a:defRPr>
            </a:lvl1pPr>
            <a:lvl2pPr>
              <a:defRPr b="0" i="0">
                <a:latin typeface="Muli" pitchFamily="2" charset="77"/>
              </a:defRPr>
            </a:lvl2pPr>
            <a:lvl3pPr>
              <a:defRPr b="0" i="0">
                <a:latin typeface="Muli" pitchFamily="2" charset="77"/>
              </a:defRPr>
            </a:lvl3pPr>
            <a:lvl4pPr>
              <a:defRPr b="0" i="0">
                <a:latin typeface="Muli" pitchFamily="2" charset="77"/>
              </a:defRPr>
            </a:lvl4pPr>
            <a:lvl5pPr>
              <a:defRPr b="0" i="0">
                <a:latin typeface="Muli" pitchFamily="2" charset="77"/>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15154978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accent3"/>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50060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1_Blank">
    <p:bg>
      <p:bgPr>
        <a:solidFill>
          <a:schemeClr val="accent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15051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2_Blank">
    <p:bg>
      <p:bgPr>
        <a:solidFill>
          <a:schemeClr val="accent6"/>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85965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00808-5329-3A4B-BC95-FF75E1EE370A}"/>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1461588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6" name="Text Placeholder 2">
            <a:extLst>
              <a:ext uri="{FF2B5EF4-FFF2-40B4-BE49-F238E27FC236}">
                <a16:creationId xmlns:a16="http://schemas.microsoft.com/office/drawing/2014/main" id="{FCA5357F-9713-BB4D-9AE1-E10DB318EF40}"/>
              </a:ext>
            </a:extLst>
          </p:cNvPr>
          <p:cNvSpPr>
            <a:spLocks noGrp="1"/>
          </p:cNvSpPr>
          <p:nvPr>
            <p:ph type="body" sz="quarter" idx="11"/>
          </p:nvPr>
        </p:nvSpPr>
        <p:spPr>
          <a:xfrm>
            <a:off x="624001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9220023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28050557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1116124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Tree>
    <p:extLst>
      <p:ext uri="{BB962C8B-B14F-4D97-AF65-F5344CB8AC3E}">
        <p14:creationId xmlns:p14="http://schemas.microsoft.com/office/powerpoint/2010/main" val="21407195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5641884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94BAE-FDE2-E859-9CC1-E2174AEEE999}"/>
              </a:ext>
            </a:extLst>
          </p:cNvPr>
          <p:cNvSpPr>
            <a:spLocks noGrp="1"/>
          </p:cNvSpPr>
          <p:nvPr>
            <p:ph type="title"/>
          </p:nvPr>
        </p:nvSpPr>
        <p:spPr>
          <a:xfrm>
            <a:off x="838200" y="2862263"/>
            <a:ext cx="10515600" cy="3191296"/>
          </a:xfrm>
          <a:solidFill>
            <a:srgbClr val="FFFFFF">
              <a:alpha val="94902"/>
            </a:srgbClr>
          </a:solidFill>
          <a:ln w="25400">
            <a:noFill/>
          </a:ln>
          <a:effectLst>
            <a:outerShdw blurRad="50800" dist="38100" dir="5400000" algn="t" rotWithShape="0">
              <a:prstClr val="black">
                <a:alpha val="40000"/>
              </a:prstClr>
            </a:outerShdw>
          </a:effectLst>
          <a:scene3d>
            <a:camera prst="orthographicFront"/>
            <a:lightRig rig="threePt" dir="t"/>
          </a:scene3d>
          <a:sp3d>
            <a:bevelT/>
          </a:sp3d>
        </p:spPr>
        <p:txBody>
          <a:bodyPr anchor="ctr"/>
          <a:lstStyle>
            <a:lvl1pPr algn="ctr">
              <a:defRPr sz="6000" b="0" i="0">
                <a:latin typeface="Muli" pitchFamily="2" charset="77"/>
              </a:defRPr>
            </a:lvl1pPr>
          </a:lstStyle>
          <a:p>
            <a:endParaRPr lang="en-GB" dirty="0"/>
          </a:p>
        </p:txBody>
      </p:sp>
    </p:spTree>
    <p:extLst>
      <p:ext uri="{BB962C8B-B14F-4D97-AF65-F5344CB8AC3E}">
        <p14:creationId xmlns:p14="http://schemas.microsoft.com/office/powerpoint/2010/main" val="7176222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D44F0-1F72-E9C2-59C6-BB71380BAFBB}"/>
              </a:ext>
            </a:extLst>
          </p:cNvPr>
          <p:cNvSpPr>
            <a:spLocks noGrp="1"/>
          </p:cNvSpPr>
          <p:nvPr>
            <p:ph type="title"/>
          </p:nvPr>
        </p:nvSpPr>
        <p:spPr/>
        <p:txBody>
          <a:bodyPr/>
          <a:lstStyle>
            <a:lvl1pPr algn="ctr">
              <a:defRPr sz="4000" b="0" i="0">
                <a:latin typeface="Muli" pitchFamily="2" charset="77"/>
              </a:defRPr>
            </a:lvl1pPr>
          </a:lstStyle>
          <a:p>
            <a:r>
              <a:rPr lang="en-GB" dirty="0"/>
              <a:t>Click to edit Master title style</a:t>
            </a:r>
          </a:p>
        </p:txBody>
      </p:sp>
      <p:sp>
        <p:nvSpPr>
          <p:cNvPr id="3" name="Content Placeholder 2">
            <a:extLst>
              <a:ext uri="{FF2B5EF4-FFF2-40B4-BE49-F238E27FC236}">
                <a16:creationId xmlns:a16="http://schemas.microsoft.com/office/drawing/2014/main" id="{04489FBB-B43E-981F-08BA-D24C26353E00}"/>
              </a:ext>
            </a:extLst>
          </p:cNvPr>
          <p:cNvSpPr>
            <a:spLocks noGrp="1"/>
          </p:cNvSpPr>
          <p:nvPr>
            <p:ph idx="1"/>
          </p:nvPr>
        </p:nvSpPr>
        <p:spPr/>
        <p:txBody>
          <a:bodyPr/>
          <a:lstStyle>
            <a:lvl1pPr>
              <a:defRPr b="0" i="0">
                <a:latin typeface="Muli" pitchFamily="2" charset="77"/>
              </a:defRPr>
            </a:lvl1pPr>
            <a:lvl2pPr>
              <a:defRPr b="0" i="0">
                <a:latin typeface="Muli" pitchFamily="2" charset="77"/>
              </a:defRPr>
            </a:lvl2pPr>
            <a:lvl3pPr>
              <a:defRPr b="0" i="0">
                <a:latin typeface="Muli" pitchFamily="2" charset="77"/>
              </a:defRPr>
            </a:lvl3pPr>
            <a:lvl4pPr>
              <a:defRPr b="0" i="0">
                <a:latin typeface="Muli" pitchFamily="2" charset="77"/>
              </a:defRPr>
            </a:lvl4pPr>
            <a:lvl5pPr>
              <a:defRPr b="0" i="0">
                <a:latin typeface="Muli" pitchFamily="2" charset="77"/>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2456329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2482C67A-2674-E22E-4721-00D839393324}"/>
              </a:ext>
            </a:extLst>
          </p:cNvPr>
          <p:cNvSpPr>
            <a:spLocks noGrp="1"/>
          </p:cNvSpPr>
          <p:nvPr>
            <p:ph type="title"/>
          </p:nvPr>
        </p:nvSpPr>
        <p:spPr>
          <a:xfrm>
            <a:off x="838200" y="2765114"/>
            <a:ext cx="10515600" cy="1327772"/>
          </a:xfrm>
          <a:solidFill>
            <a:srgbClr val="FFFFFF">
              <a:alpha val="94902"/>
            </a:srgbClr>
          </a:solidFill>
          <a:ln w="25400">
            <a:noFill/>
          </a:ln>
          <a:effectLst>
            <a:outerShdw blurRad="50800" dist="38100" dir="5400000" algn="t" rotWithShape="0">
              <a:prstClr val="black">
                <a:alpha val="40000"/>
              </a:prstClr>
            </a:outerShdw>
          </a:effectLst>
          <a:scene3d>
            <a:camera prst="orthographicFront"/>
            <a:lightRig rig="threePt" dir="t"/>
          </a:scene3d>
          <a:sp3d>
            <a:bevelT/>
          </a:sp3d>
        </p:spPr>
        <p:txBody>
          <a:bodyPr anchor="ctr"/>
          <a:lstStyle>
            <a:lvl1pPr algn="ctr">
              <a:defRPr sz="6000" b="0" i="0">
                <a:latin typeface="Muli" pitchFamily="2" charset="77"/>
              </a:defRPr>
            </a:lvl1pPr>
          </a:lstStyle>
          <a:p>
            <a:endParaRPr lang="en-GB" dirty="0"/>
          </a:p>
        </p:txBody>
      </p:sp>
    </p:spTree>
    <p:extLst>
      <p:ext uri="{BB962C8B-B14F-4D97-AF65-F5344CB8AC3E}">
        <p14:creationId xmlns:p14="http://schemas.microsoft.com/office/powerpoint/2010/main" val="1589495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FACBC-FC6D-E5C3-B2C1-5D48416DD17F}"/>
              </a:ext>
            </a:extLst>
          </p:cNvPr>
          <p:cNvSpPr>
            <a:spLocks noGrp="1"/>
          </p:cNvSpPr>
          <p:nvPr>
            <p:ph type="title"/>
          </p:nvPr>
        </p:nvSpPr>
        <p:spPr/>
        <p:txBody>
          <a:bodyPr/>
          <a:lstStyle>
            <a:lvl1pPr>
              <a:defRPr b="0" i="0">
                <a:latin typeface="Muli" pitchFamily="2" charset="77"/>
              </a:defRPr>
            </a:lvl1pPr>
          </a:lstStyle>
          <a:p>
            <a:r>
              <a:rPr lang="en-GB" dirty="0"/>
              <a:t>Click to edit Master title style</a:t>
            </a:r>
          </a:p>
        </p:txBody>
      </p:sp>
      <p:sp>
        <p:nvSpPr>
          <p:cNvPr id="3" name="Content Placeholder 2">
            <a:extLst>
              <a:ext uri="{FF2B5EF4-FFF2-40B4-BE49-F238E27FC236}">
                <a16:creationId xmlns:a16="http://schemas.microsoft.com/office/drawing/2014/main" id="{276D3556-153A-A2EC-2729-0ABDFA12796C}"/>
              </a:ext>
            </a:extLst>
          </p:cNvPr>
          <p:cNvSpPr>
            <a:spLocks noGrp="1"/>
          </p:cNvSpPr>
          <p:nvPr>
            <p:ph sz="half" idx="1"/>
          </p:nvPr>
        </p:nvSpPr>
        <p:spPr>
          <a:xfrm>
            <a:off x="838200" y="1825625"/>
            <a:ext cx="5181600" cy="4351338"/>
          </a:xfrm>
        </p:spPr>
        <p:txBody>
          <a:bodyPr/>
          <a:lstStyle>
            <a:lvl1pPr>
              <a:defRPr b="0" i="0">
                <a:latin typeface="Muli" pitchFamily="2" charset="77"/>
              </a:defRPr>
            </a:lvl1pPr>
            <a:lvl2pPr>
              <a:defRPr b="0" i="0">
                <a:latin typeface="Muli" pitchFamily="2" charset="77"/>
              </a:defRPr>
            </a:lvl2pPr>
            <a:lvl3pPr>
              <a:defRPr b="0" i="0">
                <a:latin typeface="Muli" pitchFamily="2" charset="77"/>
              </a:defRPr>
            </a:lvl3pPr>
            <a:lvl4pPr>
              <a:defRPr b="0" i="0">
                <a:latin typeface="Muli" pitchFamily="2" charset="77"/>
              </a:defRPr>
            </a:lvl4pPr>
            <a:lvl5pPr>
              <a:defRPr b="0" i="0">
                <a:latin typeface="Muli" pitchFamily="2" charset="77"/>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4" name="Content Placeholder 3">
            <a:extLst>
              <a:ext uri="{FF2B5EF4-FFF2-40B4-BE49-F238E27FC236}">
                <a16:creationId xmlns:a16="http://schemas.microsoft.com/office/drawing/2014/main" id="{D56ADC00-BFC0-7B64-F2C8-5D06F7A30809}"/>
              </a:ext>
            </a:extLst>
          </p:cNvPr>
          <p:cNvSpPr>
            <a:spLocks noGrp="1"/>
          </p:cNvSpPr>
          <p:nvPr>
            <p:ph sz="half" idx="2"/>
          </p:nvPr>
        </p:nvSpPr>
        <p:spPr>
          <a:xfrm>
            <a:off x="6172200" y="1825625"/>
            <a:ext cx="5181600" cy="4351338"/>
          </a:xfrm>
        </p:spPr>
        <p:txBody>
          <a:bodyPr/>
          <a:lstStyle>
            <a:lvl1pPr>
              <a:defRPr b="0" i="0">
                <a:latin typeface="Muli" pitchFamily="2" charset="77"/>
              </a:defRPr>
            </a:lvl1pPr>
            <a:lvl2pPr>
              <a:defRPr b="0" i="0">
                <a:latin typeface="Muli" pitchFamily="2" charset="77"/>
              </a:defRPr>
            </a:lvl2pPr>
            <a:lvl3pPr>
              <a:defRPr b="0" i="0">
                <a:latin typeface="Muli" pitchFamily="2" charset="77"/>
              </a:defRPr>
            </a:lvl3pPr>
            <a:lvl4pPr>
              <a:defRPr b="0" i="0">
                <a:latin typeface="Muli" pitchFamily="2" charset="77"/>
              </a:defRPr>
            </a:lvl4pPr>
            <a:lvl5pPr>
              <a:defRPr b="0" i="0">
                <a:latin typeface="Muli" pitchFamily="2" charset="77"/>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194437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D3EC55-91FE-2782-87BE-FA410BDCEEB8}"/>
              </a:ext>
            </a:extLst>
          </p:cNvPr>
          <p:cNvSpPr>
            <a:spLocks noGrp="1"/>
          </p:cNvSpPr>
          <p:nvPr>
            <p:ph type="title"/>
          </p:nvPr>
        </p:nvSpPr>
        <p:spPr>
          <a:xfrm>
            <a:off x="839788" y="365125"/>
            <a:ext cx="10515600" cy="1325563"/>
          </a:xfrm>
        </p:spPr>
        <p:txBody>
          <a:bodyPr/>
          <a:lstStyle>
            <a:lvl1pPr>
              <a:defRPr b="0" i="0">
                <a:latin typeface="Muli" pitchFamily="2" charset="77"/>
              </a:defRPr>
            </a:lvl1pPr>
          </a:lstStyle>
          <a:p>
            <a:r>
              <a:rPr lang="en-GB" dirty="0"/>
              <a:t>Click to edit Master title style</a:t>
            </a:r>
          </a:p>
        </p:txBody>
      </p:sp>
      <p:sp>
        <p:nvSpPr>
          <p:cNvPr id="3" name="Text Placeholder 2">
            <a:extLst>
              <a:ext uri="{FF2B5EF4-FFF2-40B4-BE49-F238E27FC236}">
                <a16:creationId xmlns:a16="http://schemas.microsoft.com/office/drawing/2014/main" id="{F0ED8D91-5989-71AF-F9FE-5CD98BAA3CA7}"/>
              </a:ext>
            </a:extLst>
          </p:cNvPr>
          <p:cNvSpPr>
            <a:spLocks noGrp="1"/>
          </p:cNvSpPr>
          <p:nvPr>
            <p:ph type="body" idx="1"/>
          </p:nvPr>
        </p:nvSpPr>
        <p:spPr>
          <a:xfrm>
            <a:off x="839788" y="1681163"/>
            <a:ext cx="5157787" cy="823912"/>
          </a:xfrm>
        </p:spPr>
        <p:txBody>
          <a:bodyPr anchor="b"/>
          <a:lstStyle>
            <a:lvl1pPr marL="0" indent="0">
              <a:buNone/>
              <a:defRPr sz="2400" b="0" i="0">
                <a:latin typeface="Muli" pitchFamily="2" charset="77"/>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a:t>Click to edit Master text styles</a:t>
            </a:r>
          </a:p>
        </p:txBody>
      </p:sp>
      <p:sp>
        <p:nvSpPr>
          <p:cNvPr id="4" name="Content Placeholder 3">
            <a:extLst>
              <a:ext uri="{FF2B5EF4-FFF2-40B4-BE49-F238E27FC236}">
                <a16:creationId xmlns:a16="http://schemas.microsoft.com/office/drawing/2014/main" id="{DF4FF28A-E0A5-2A06-A373-5CD1B61A2359}"/>
              </a:ext>
            </a:extLst>
          </p:cNvPr>
          <p:cNvSpPr>
            <a:spLocks noGrp="1"/>
          </p:cNvSpPr>
          <p:nvPr>
            <p:ph sz="half" idx="2"/>
          </p:nvPr>
        </p:nvSpPr>
        <p:spPr>
          <a:xfrm>
            <a:off x="839788" y="2505075"/>
            <a:ext cx="5157787" cy="3684588"/>
          </a:xfrm>
        </p:spPr>
        <p:txBody>
          <a:bodyPr/>
          <a:lstStyle>
            <a:lvl1pPr>
              <a:defRPr b="0" i="0">
                <a:latin typeface="Muli" pitchFamily="2" charset="77"/>
              </a:defRPr>
            </a:lvl1pPr>
            <a:lvl2pPr>
              <a:defRPr b="0" i="0">
                <a:latin typeface="Muli" pitchFamily="2" charset="77"/>
              </a:defRPr>
            </a:lvl2pPr>
            <a:lvl3pPr>
              <a:defRPr b="0" i="0">
                <a:latin typeface="Muli" pitchFamily="2" charset="77"/>
              </a:defRPr>
            </a:lvl3pPr>
            <a:lvl4pPr>
              <a:defRPr b="0" i="0">
                <a:latin typeface="Muli" pitchFamily="2" charset="77"/>
              </a:defRPr>
            </a:lvl4pPr>
            <a:lvl5pPr>
              <a:defRPr b="0" i="0">
                <a:latin typeface="Muli" pitchFamily="2" charset="77"/>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5" name="Text Placeholder 4">
            <a:extLst>
              <a:ext uri="{FF2B5EF4-FFF2-40B4-BE49-F238E27FC236}">
                <a16:creationId xmlns:a16="http://schemas.microsoft.com/office/drawing/2014/main" id="{35F363F9-A149-F703-C9AD-6626C2FCB9D3}"/>
              </a:ext>
            </a:extLst>
          </p:cNvPr>
          <p:cNvSpPr>
            <a:spLocks noGrp="1"/>
          </p:cNvSpPr>
          <p:nvPr>
            <p:ph type="body" sz="quarter" idx="3"/>
          </p:nvPr>
        </p:nvSpPr>
        <p:spPr>
          <a:xfrm>
            <a:off x="6172200" y="1681163"/>
            <a:ext cx="5183188" cy="823912"/>
          </a:xfrm>
        </p:spPr>
        <p:txBody>
          <a:bodyPr anchor="b"/>
          <a:lstStyle>
            <a:lvl1pPr marL="0" indent="0">
              <a:buNone/>
              <a:defRPr sz="2400" b="0" i="0">
                <a:latin typeface="Muli" pitchFamily="2" charset="77"/>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a:t>Click to edit Master text styles</a:t>
            </a:r>
          </a:p>
        </p:txBody>
      </p:sp>
      <p:sp>
        <p:nvSpPr>
          <p:cNvPr id="6" name="Content Placeholder 5">
            <a:extLst>
              <a:ext uri="{FF2B5EF4-FFF2-40B4-BE49-F238E27FC236}">
                <a16:creationId xmlns:a16="http://schemas.microsoft.com/office/drawing/2014/main" id="{B3F685C1-E431-15C2-7CE2-AC53FECE2295}"/>
              </a:ext>
            </a:extLst>
          </p:cNvPr>
          <p:cNvSpPr>
            <a:spLocks noGrp="1"/>
          </p:cNvSpPr>
          <p:nvPr>
            <p:ph sz="quarter" idx="4"/>
          </p:nvPr>
        </p:nvSpPr>
        <p:spPr>
          <a:xfrm>
            <a:off x="6172200" y="2505075"/>
            <a:ext cx="5183188" cy="3684588"/>
          </a:xfrm>
        </p:spPr>
        <p:txBody>
          <a:bodyPr/>
          <a:lstStyle>
            <a:lvl1pPr>
              <a:defRPr b="0" i="0">
                <a:latin typeface="Muli" pitchFamily="2" charset="77"/>
              </a:defRPr>
            </a:lvl1pPr>
            <a:lvl2pPr>
              <a:defRPr b="0" i="0">
                <a:latin typeface="Muli" pitchFamily="2" charset="77"/>
              </a:defRPr>
            </a:lvl2pPr>
            <a:lvl3pPr>
              <a:defRPr b="0" i="0">
                <a:latin typeface="Muli" pitchFamily="2" charset="77"/>
              </a:defRPr>
            </a:lvl3pPr>
            <a:lvl4pPr>
              <a:defRPr b="0" i="0">
                <a:latin typeface="Muli" pitchFamily="2" charset="77"/>
              </a:defRPr>
            </a:lvl4pPr>
            <a:lvl5pPr>
              <a:defRPr b="0" i="0">
                <a:latin typeface="Muli" pitchFamily="2" charset="77"/>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44729870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1F6E98-715A-4148-1A7E-372379D040EA}"/>
              </a:ext>
            </a:extLst>
          </p:cNvPr>
          <p:cNvSpPr>
            <a:spLocks noGrp="1"/>
          </p:cNvSpPr>
          <p:nvPr>
            <p:ph type="title"/>
          </p:nvPr>
        </p:nvSpPr>
        <p:spPr/>
        <p:txBody>
          <a:bodyPr/>
          <a:lstStyle>
            <a:lvl1pPr>
              <a:defRPr b="0" i="0">
                <a:latin typeface="Muli" pitchFamily="2" charset="77"/>
              </a:defRPr>
            </a:lvl1pPr>
          </a:lstStyle>
          <a:p>
            <a:r>
              <a:rPr lang="en-GB" dirty="0"/>
              <a:t>Click to edit Master title style</a:t>
            </a:r>
          </a:p>
        </p:txBody>
      </p:sp>
    </p:spTree>
    <p:extLst>
      <p:ext uri="{BB962C8B-B14F-4D97-AF65-F5344CB8AC3E}">
        <p14:creationId xmlns:p14="http://schemas.microsoft.com/office/powerpoint/2010/main" val="41951831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735011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B90E37-8A31-BE2A-47A9-BD96952A6FA2}"/>
              </a:ext>
            </a:extLst>
          </p:cNvPr>
          <p:cNvSpPr>
            <a:spLocks noGrp="1"/>
          </p:cNvSpPr>
          <p:nvPr>
            <p:ph type="title"/>
          </p:nvPr>
        </p:nvSpPr>
        <p:spPr>
          <a:xfrm>
            <a:off x="839788" y="457200"/>
            <a:ext cx="3932237" cy="1600200"/>
          </a:xfrm>
        </p:spPr>
        <p:txBody>
          <a:bodyPr anchor="b"/>
          <a:lstStyle>
            <a:lvl1pPr>
              <a:defRPr sz="3200" b="0" i="0">
                <a:latin typeface="Muli" pitchFamily="2" charset="77"/>
              </a:defRPr>
            </a:lvl1pPr>
          </a:lstStyle>
          <a:p>
            <a:r>
              <a:rPr lang="en-GB" dirty="0"/>
              <a:t>Click to edit Master title style</a:t>
            </a:r>
          </a:p>
        </p:txBody>
      </p:sp>
      <p:sp>
        <p:nvSpPr>
          <p:cNvPr id="3" name="Content Placeholder 2">
            <a:extLst>
              <a:ext uri="{FF2B5EF4-FFF2-40B4-BE49-F238E27FC236}">
                <a16:creationId xmlns:a16="http://schemas.microsoft.com/office/drawing/2014/main" id="{972C6912-1B6A-7976-D29D-79A73B5D7BD3}"/>
              </a:ext>
            </a:extLst>
          </p:cNvPr>
          <p:cNvSpPr>
            <a:spLocks noGrp="1"/>
          </p:cNvSpPr>
          <p:nvPr>
            <p:ph idx="1"/>
          </p:nvPr>
        </p:nvSpPr>
        <p:spPr>
          <a:xfrm>
            <a:off x="5183188" y="987425"/>
            <a:ext cx="6172200" cy="4873625"/>
          </a:xfrm>
        </p:spPr>
        <p:txBody>
          <a:bodyPr/>
          <a:lstStyle>
            <a:lvl1pPr>
              <a:defRPr sz="3200" b="0" i="0">
                <a:latin typeface="Muli" pitchFamily="2" charset="77"/>
              </a:defRPr>
            </a:lvl1pPr>
            <a:lvl2pPr>
              <a:defRPr sz="2800" b="0" i="0">
                <a:latin typeface="Muli" pitchFamily="2" charset="77"/>
              </a:defRPr>
            </a:lvl2pPr>
            <a:lvl3pPr>
              <a:defRPr sz="2400" b="0" i="0">
                <a:latin typeface="Muli" pitchFamily="2" charset="77"/>
              </a:defRPr>
            </a:lvl3pPr>
            <a:lvl4pPr>
              <a:defRPr sz="2000" b="0" i="0">
                <a:latin typeface="Muli" pitchFamily="2" charset="77"/>
              </a:defRPr>
            </a:lvl4pPr>
            <a:lvl5pPr>
              <a:defRPr sz="2000" b="0" i="0">
                <a:latin typeface="Muli" pitchFamily="2" charset="77"/>
              </a:defRPr>
            </a:lvl5pPr>
            <a:lvl6pPr>
              <a:defRPr sz="2000"/>
            </a:lvl6pPr>
            <a:lvl7pPr>
              <a:defRPr sz="2000"/>
            </a:lvl7pPr>
            <a:lvl8pPr>
              <a:defRPr sz="2000"/>
            </a:lvl8pPr>
            <a:lvl9pPr>
              <a:defRPr sz="2000"/>
            </a:lvl9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4" name="Text Placeholder 3">
            <a:extLst>
              <a:ext uri="{FF2B5EF4-FFF2-40B4-BE49-F238E27FC236}">
                <a16:creationId xmlns:a16="http://schemas.microsoft.com/office/drawing/2014/main" id="{B1FD7988-4797-76EF-7949-CE5E773E2AC0}"/>
              </a:ext>
            </a:extLst>
          </p:cNvPr>
          <p:cNvSpPr>
            <a:spLocks noGrp="1"/>
          </p:cNvSpPr>
          <p:nvPr>
            <p:ph type="body" sz="half" idx="2"/>
          </p:nvPr>
        </p:nvSpPr>
        <p:spPr>
          <a:xfrm>
            <a:off x="839788" y="2057400"/>
            <a:ext cx="3932237" cy="3811588"/>
          </a:xfrm>
        </p:spPr>
        <p:txBody>
          <a:bodyPr/>
          <a:lstStyle>
            <a:lvl1pPr marL="0" indent="0">
              <a:buNone/>
              <a:defRPr sz="1600" b="0" i="0">
                <a:latin typeface="Muli" pitchFamily="2" charset="77"/>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dirty="0"/>
              <a:t>Click to edit Master text styles</a:t>
            </a:r>
          </a:p>
        </p:txBody>
      </p:sp>
    </p:spTree>
    <p:extLst>
      <p:ext uri="{BB962C8B-B14F-4D97-AF65-F5344CB8AC3E}">
        <p14:creationId xmlns:p14="http://schemas.microsoft.com/office/powerpoint/2010/main" val="165727386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35FECC-EC8A-6FF6-96D0-07B2AD6FA572}"/>
              </a:ext>
            </a:extLst>
          </p:cNvPr>
          <p:cNvSpPr>
            <a:spLocks noGrp="1"/>
          </p:cNvSpPr>
          <p:nvPr>
            <p:ph type="title"/>
          </p:nvPr>
        </p:nvSpPr>
        <p:spPr>
          <a:xfrm>
            <a:off x="839788" y="457200"/>
            <a:ext cx="3932237" cy="1600200"/>
          </a:xfrm>
        </p:spPr>
        <p:txBody>
          <a:bodyPr anchor="b"/>
          <a:lstStyle>
            <a:lvl1pPr>
              <a:defRPr sz="3200" b="0" i="0">
                <a:latin typeface="Muli" pitchFamily="2" charset="77"/>
              </a:defRPr>
            </a:lvl1pPr>
          </a:lstStyle>
          <a:p>
            <a:r>
              <a:rPr lang="en-GB" dirty="0"/>
              <a:t>Click to edit Master title style</a:t>
            </a:r>
          </a:p>
        </p:txBody>
      </p:sp>
      <p:sp>
        <p:nvSpPr>
          <p:cNvPr id="3" name="Picture Placeholder 2">
            <a:extLst>
              <a:ext uri="{FF2B5EF4-FFF2-40B4-BE49-F238E27FC236}">
                <a16:creationId xmlns:a16="http://schemas.microsoft.com/office/drawing/2014/main" id="{49C4515A-C5C3-ECD2-0BAC-C52D7F5270A4}"/>
              </a:ext>
            </a:extLst>
          </p:cNvPr>
          <p:cNvSpPr>
            <a:spLocks noGrp="1"/>
          </p:cNvSpPr>
          <p:nvPr>
            <p:ph type="pic" idx="1"/>
          </p:nvPr>
        </p:nvSpPr>
        <p:spPr>
          <a:xfrm>
            <a:off x="5183188" y="987425"/>
            <a:ext cx="6172200" cy="4873625"/>
          </a:xfrm>
        </p:spPr>
        <p:txBody>
          <a:bodyPr/>
          <a:lstStyle>
            <a:lvl1pPr marL="0" indent="0">
              <a:buNone/>
              <a:defRPr sz="3200" b="0" i="0">
                <a:latin typeface="Muli" pitchFamily="2"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99E686CA-6D7F-7EB0-5E28-808B03526FF2}"/>
              </a:ext>
            </a:extLst>
          </p:cNvPr>
          <p:cNvSpPr>
            <a:spLocks noGrp="1"/>
          </p:cNvSpPr>
          <p:nvPr>
            <p:ph type="body" sz="half" idx="2"/>
          </p:nvPr>
        </p:nvSpPr>
        <p:spPr>
          <a:xfrm>
            <a:off x="839788" y="2057400"/>
            <a:ext cx="3932237" cy="3811588"/>
          </a:xfrm>
        </p:spPr>
        <p:txBody>
          <a:bodyPr/>
          <a:lstStyle>
            <a:lvl1pPr marL="0" indent="0">
              <a:buNone/>
              <a:defRPr sz="1600" b="0" i="0">
                <a:latin typeface="Muli" pitchFamily="2" charset="77"/>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dirty="0"/>
              <a:t>Click to edit Master text styles</a:t>
            </a:r>
          </a:p>
        </p:txBody>
      </p:sp>
    </p:spTree>
    <p:extLst>
      <p:ext uri="{BB962C8B-B14F-4D97-AF65-F5344CB8AC3E}">
        <p14:creationId xmlns:p14="http://schemas.microsoft.com/office/powerpoint/2010/main" val="262052887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4B7B8-2EE7-B723-CB40-D86EE25B6B5E}"/>
              </a:ext>
            </a:extLst>
          </p:cNvPr>
          <p:cNvSpPr>
            <a:spLocks noGrp="1"/>
          </p:cNvSpPr>
          <p:nvPr>
            <p:ph type="title"/>
          </p:nvPr>
        </p:nvSpPr>
        <p:spPr/>
        <p:txBody>
          <a:bodyPr/>
          <a:lstStyle>
            <a:lvl1pPr>
              <a:defRPr b="0" i="0">
                <a:latin typeface="Muli" pitchFamily="2" charset="77"/>
              </a:defRPr>
            </a:lvl1pPr>
          </a:lstStyle>
          <a:p>
            <a:r>
              <a:rPr lang="en-GB" dirty="0"/>
              <a:t>Click to edit Master title style</a:t>
            </a:r>
          </a:p>
        </p:txBody>
      </p:sp>
      <p:sp>
        <p:nvSpPr>
          <p:cNvPr id="3" name="Vertical Text Placeholder 2">
            <a:extLst>
              <a:ext uri="{FF2B5EF4-FFF2-40B4-BE49-F238E27FC236}">
                <a16:creationId xmlns:a16="http://schemas.microsoft.com/office/drawing/2014/main" id="{B5FC45D0-3956-2141-C9E1-18F53E5A7597}"/>
              </a:ext>
            </a:extLst>
          </p:cNvPr>
          <p:cNvSpPr>
            <a:spLocks noGrp="1"/>
          </p:cNvSpPr>
          <p:nvPr>
            <p:ph type="body" orient="vert" idx="1"/>
          </p:nvPr>
        </p:nvSpPr>
        <p:spPr/>
        <p:txBody>
          <a:bodyPr vert="eaVert"/>
          <a:lstStyle>
            <a:lvl1pPr>
              <a:defRPr b="0" i="0">
                <a:latin typeface="Muli" pitchFamily="2" charset="77"/>
              </a:defRPr>
            </a:lvl1pPr>
            <a:lvl2pPr>
              <a:defRPr b="0" i="0">
                <a:latin typeface="Muli" pitchFamily="2" charset="77"/>
              </a:defRPr>
            </a:lvl2pPr>
            <a:lvl3pPr>
              <a:defRPr b="0" i="0">
                <a:latin typeface="Muli" pitchFamily="2" charset="77"/>
              </a:defRPr>
            </a:lvl3pPr>
            <a:lvl4pPr>
              <a:defRPr b="0" i="0">
                <a:latin typeface="Muli" pitchFamily="2" charset="77"/>
              </a:defRPr>
            </a:lvl4pPr>
            <a:lvl5pPr>
              <a:defRPr b="0" i="0">
                <a:latin typeface="Muli" pitchFamily="2" charset="77"/>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90543526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55B1717-1AD0-C08E-6256-4C7B4D0FD679}"/>
              </a:ext>
            </a:extLst>
          </p:cNvPr>
          <p:cNvSpPr>
            <a:spLocks noGrp="1"/>
          </p:cNvSpPr>
          <p:nvPr>
            <p:ph type="title" orient="vert"/>
          </p:nvPr>
        </p:nvSpPr>
        <p:spPr>
          <a:xfrm>
            <a:off x="8724900" y="365125"/>
            <a:ext cx="2628900" cy="5811838"/>
          </a:xfrm>
        </p:spPr>
        <p:txBody>
          <a:bodyPr vert="eaVert"/>
          <a:lstStyle>
            <a:lvl1pPr>
              <a:defRPr b="0" i="0">
                <a:latin typeface="Muli" pitchFamily="2" charset="77"/>
              </a:defRPr>
            </a:lvl1pPr>
          </a:lstStyle>
          <a:p>
            <a:r>
              <a:rPr lang="en-GB" dirty="0"/>
              <a:t>Click to edit Master title style</a:t>
            </a:r>
          </a:p>
        </p:txBody>
      </p:sp>
      <p:sp>
        <p:nvSpPr>
          <p:cNvPr id="3" name="Vertical Text Placeholder 2">
            <a:extLst>
              <a:ext uri="{FF2B5EF4-FFF2-40B4-BE49-F238E27FC236}">
                <a16:creationId xmlns:a16="http://schemas.microsoft.com/office/drawing/2014/main" id="{6A98B897-D9E3-D36C-8648-70E1B8BA903C}"/>
              </a:ext>
            </a:extLst>
          </p:cNvPr>
          <p:cNvSpPr>
            <a:spLocks noGrp="1"/>
          </p:cNvSpPr>
          <p:nvPr>
            <p:ph type="body" orient="vert" idx="1"/>
          </p:nvPr>
        </p:nvSpPr>
        <p:spPr>
          <a:xfrm>
            <a:off x="838200" y="365125"/>
            <a:ext cx="7734300" cy="5811838"/>
          </a:xfrm>
        </p:spPr>
        <p:txBody>
          <a:bodyPr vert="eaVert"/>
          <a:lstStyle>
            <a:lvl1pPr>
              <a:defRPr b="0" i="0">
                <a:latin typeface="Muli" pitchFamily="2" charset="77"/>
              </a:defRPr>
            </a:lvl1pPr>
            <a:lvl2pPr>
              <a:defRPr b="0" i="0">
                <a:latin typeface="Muli" pitchFamily="2" charset="77"/>
              </a:defRPr>
            </a:lvl2pPr>
            <a:lvl3pPr>
              <a:defRPr b="0" i="0">
                <a:latin typeface="Muli" pitchFamily="2" charset="77"/>
              </a:defRPr>
            </a:lvl3pPr>
            <a:lvl4pPr>
              <a:defRPr b="0" i="0">
                <a:latin typeface="Muli" pitchFamily="2" charset="77"/>
              </a:defRPr>
            </a:lvl4pPr>
            <a:lvl5pPr>
              <a:defRPr b="0" i="0">
                <a:latin typeface="Muli" pitchFamily="2" charset="77"/>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193420273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Group - Sub 1 Line">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B915C26A-DB07-AD98-AD97-AAAA73C74C6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11" name="Rectangle 10">
            <a:extLst>
              <a:ext uri="{FF2B5EF4-FFF2-40B4-BE49-F238E27FC236}">
                <a16:creationId xmlns:a16="http://schemas.microsoft.com/office/drawing/2014/main" id="{2D4C5A87-6E2F-35F8-6FCC-87D0D351C79D}"/>
              </a:ext>
            </a:extLst>
          </p:cNvPr>
          <p:cNvSpPr/>
          <p:nvPr userDrawn="1"/>
        </p:nvSpPr>
        <p:spPr>
          <a:xfrm>
            <a:off x="0" y="-1"/>
            <a:ext cx="12192000" cy="14458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2CC09BB-5923-F3BA-8817-2ADCD7B6A203}"/>
              </a:ext>
            </a:extLst>
          </p:cNvPr>
          <p:cNvSpPr/>
          <p:nvPr userDrawn="1"/>
        </p:nvSpPr>
        <p:spPr>
          <a:xfrm>
            <a:off x="164275" y="1614029"/>
            <a:ext cx="11863449" cy="50901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 Placeholder 18">
            <a:extLst>
              <a:ext uri="{FF2B5EF4-FFF2-40B4-BE49-F238E27FC236}">
                <a16:creationId xmlns:a16="http://schemas.microsoft.com/office/drawing/2014/main" id="{E6B56E1D-72D2-E4A7-8F9D-B24C7816F637}"/>
              </a:ext>
            </a:extLst>
          </p:cNvPr>
          <p:cNvSpPr>
            <a:spLocks noGrp="1"/>
          </p:cNvSpPr>
          <p:nvPr>
            <p:ph type="body" sz="quarter" idx="10" hasCustomPrompt="1"/>
          </p:nvPr>
        </p:nvSpPr>
        <p:spPr>
          <a:xfrm>
            <a:off x="3494880" y="425608"/>
            <a:ext cx="5202237" cy="320675"/>
          </a:xfrm>
        </p:spPr>
        <p:txBody>
          <a:bodyPr>
            <a:noAutofit/>
          </a:bodyPr>
          <a:lstStyle>
            <a:lvl1pPr marL="0" indent="0" algn="ctr">
              <a:buNone/>
              <a:defRPr sz="1600" b="0" i="0">
                <a:latin typeface="OpenDyslexicAlta" pitchFamily="2" charset="77"/>
              </a:defRPr>
            </a:lvl1pPr>
          </a:lstStyle>
          <a:p>
            <a:pPr lvl="0"/>
            <a:r>
              <a:rPr lang="en-US" dirty="0"/>
              <a:t>This Week’s Words</a:t>
            </a:r>
          </a:p>
        </p:txBody>
      </p:sp>
      <p:sp>
        <p:nvSpPr>
          <p:cNvPr id="20" name="Text Placeholder 18">
            <a:extLst>
              <a:ext uri="{FF2B5EF4-FFF2-40B4-BE49-F238E27FC236}">
                <a16:creationId xmlns:a16="http://schemas.microsoft.com/office/drawing/2014/main" id="{079C0F05-E004-32BC-D5DD-0CB84D181444}"/>
              </a:ext>
            </a:extLst>
          </p:cNvPr>
          <p:cNvSpPr>
            <a:spLocks noGrp="1"/>
          </p:cNvSpPr>
          <p:nvPr>
            <p:ph type="body" sz="quarter" idx="11" hasCustomPrompt="1"/>
          </p:nvPr>
        </p:nvSpPr>
        <p:spPr>
          <a:xfrm>
            <a:off x="2212147" y="756378"/>
            <a:ext cx="7767706" cy="365127"/>
          </a:xfrm>
        </p:spPr>
        <p:txBody>
          <a:bodyPr anchor="ctr">
            <a:noAutofit/>
          </a:bodyPr>
          <a:lstStyle>
            <a:lvl1pPr marL="0" indent="0" algn="ctr">
              <a:spcBef>
                <a:spcPts val="500"/>
              </a:spcBef>
              <a:buNone/>
              <a:defRPr sz="2000" b="1" i="0">
                <a:solidFill>
                  <a:srgbClr val="3372DC"/>
                </a:solidFill>
                <a:latin typeface="OpenDyslexicAlta" pitchFamily="2" charset="77"/>
              </a:defRPr>
            </a:lvl1pPr>
          </a:lstStyle>
          <a:p>
            <a:pPr lvl="0"/>
            <a:r>
              <a:rPr lang="en-US" dirty="0"/>
              <a:t>Do you know what they mean?</a:t>
            </a:r>
          </a:p>
        </p:txBody>
      </p:sp>
      <p:pic>
        <p:nvPicPr>
          <p:cNvPr id="25" name="Picture 24">
            <a:extLst>
              <a:ext uri="{FF2B5EF4-FFF2-40B4-BE49-F238E27FC236}">
                <a16:creationId xmlns:a16="http://schemas.microsoft.com/office/drawing/2014/main" id="{85B415C2-3AF7-F11A-6835-F53AF6A8581E}"/>
              </a:ext>
            </a:extLst>
          </p:cNvPr>
          <p:cNvPicPr>
            <a:picLocks noChangeAspect="1"/>
          </p:cNvPicPr>
          <p:nvPr userDrawn="1"/>
        </p:nvPicPr>
        <p:blipFill rotWithShape="1">
          <a:blip r:embed="rId3"/>
          <a:srcRect l="62578" t="4586" r="1211" b="4568"/>
          <a:stretch/>
        </p:blipFill>
        <p:spPr>
          <a:xfrm>
            <a:off x="10346733" y="49463"/>
            <a:ext cx="1680991" cy="899533"/>
          </a:xfrm>
          <a:prstGeom prst="rect">
            <a:avLst/>
          </a:prstGeom>
        </p:spPr>
      </p:pic>
      <p:sp>
        <p:nvSpPr>
          <p:cNvPr id="30" name="Slide Number Placeholder 29">
            <a:extLst>
              <a:ext uri="{FF2B5EF4-FFF2-40B4-BE49-F238E27FC236}">
                <a16:creationId xmlns:a16="http://schemas.microsoft.com/office/drawing/2014/main" id="{FE031085-FAC1-41D0-C607-A2501FFEDA5C}"/>
              </a:ext>
            </a:extLst>
          </p:cNvPr>
          <p:cNvSpPr>
            <a:spLocks noGrp="1"/>
          </p:cNvSpPr>
          <p:nvPr>
            <p:ph type="sldNum" sz="quarter" idx="14"/>
          </p:nvPr>
        </p:nvSpPr>
        <p:spPr>
          <a:xfrm>
            <a:off x="11437242" y="979994"/>
            <a:ext cx="576591" cy="365125"/>
          </a:xfrm>
        </p:spPr>
        <p:txBody>
          <a:bodyPr/>
          <a:lstStyle>
            <a:lvl1pPr>
              <a:defRPr b="0" i="0">
                <a:solidFill>
                  <a:schemeClr val="tx1"/>
                </a:solidFill>
                <a:latin typeface="OpenDyslexicAlta" pitchFamily="2" charset="77"/>
              </a:defRPr>
            </a:lvl1pPr>
          </a:lstStyle>
          <a:p>
            <a:r>
              <a:rPr lang="en-US" dirty="0"/>
              <a:t>1.</a:t>
            </a:r>
            <a:fld id="{46F6552A-941E-B249-8E39-1E2EE7BF53B4}" type="slidenum">
              <a:rPr lang="en-US" smtClean="0"/>
              <a:pPr/>
              <a:t>‹#›</a:t>
            </a:fld>
            <a:endParaRPr lang="en-US" dirty="0"/>
          </a:p>
        </p:txBody>
      </p:sp>
      <p:pic>
        <p:nvPicPr>
          <p:cNvPr id="2" name="Picture 1" descr="Logo&#10;&#10;Description automatically generated">
            <a:extLst>
              <a:ext uri="{FF2B5EF4-FFF2-40B4-BE49-F238E27FC236}">
                <a16:creationId xmlns:a16="http://schemas.microsoft.com/office/drawing/2014/main" id="{0B28273E-ACB6-6AD1-C1EE-B3FCE6A6EE0E}"/>
              </a:ext>
            </a:extLst>
          </p:cNvPr>
          <p:cNvPicPr>
            <a:picLocks noChangeAspect="1"/>
          </p:cNvPicPr>
          <p:nvPr userDrawn="1"/>
        </p:nvPicPr>
        <p:blipFill>
          <a:blip r:embed="rId4"/>
          <a:stretch>
            <a:fillRect/>
          </a:stretch>
        </p:blipFill>
        <p:spPr>
          <a:xfrm>
            <a:off x="276997" y="244354"/>
            <a:ext cx="1092530" cy="1069769"/>
          </a:xfrm>
          <a:prstGeom prst="rect">
            <a:avLst/>
          </a:prstGeom>
        </p:spPr>
      </p:pic>
    </p:spTree>
    <p:extLst>
      <p:ext uri="{BB962C8B-B14F-4D97-AF65-F5344CB8AC3E}">
        <p14:creationId xmlns:p14="http://schemas.microsoft.com/office/powerpoint/2010/main" val="114192623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Group - Sub 2 Lines">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AC156E33-FC78-D728-4CA2-9D4F4F9DBBC1}"/>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11" name="Rectangle 10">
            <a:extLst>
              <a:ext uri="{FF2B5EF4-FFF2-40B4-BE49-F238E27FC236}">
                <a16:creationId xmlns:a16="http://schemas.microsoft.com/office/drawing/2014/main" id="{2D4C5A87-6E2F-35F8-6FCC-87D0D351C79D}"/>
              </a:ext>
            </a:extLst>
          </p:cNvPr>
          <p:cNvSpPr/>
          <p:nvPr userDrawn="1"/>
        </p:nvSpPr>
        <p:spPr>
          <a:xfrm>
            <a:off x="0" y="-47"/>
            <a:ext cx="12192000" cy="14458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 Placeholder 18">
            <a:extLst>
              <a:ext uri="{FF2B5EF4-FFF2-40B4-BE49-F238E27FC236}">
                <a16:creationId xmlns:a16="http://schemas.microsoft.com/office/drawing/2014/main" id="{4ED28F8C-91C9-BCB2-C480-60C25248FE80}"/>
              </a:ext>
            </a:extLst>
          </p:cNvPr>
          <p:cNvSpPr>
            <a:spLocks noGrp="1"/>
          </p:cNvSpPr>
          <p:nvPr>
            <p:ph type="body" sz="quarter" idx="15" hasCustomPrompt="1"/>
          </p:nvPr>
        </p:nvSpPr>
        <p:spPr>
          <a:xfrm>
            <a:off x="2212145" y="549581"/>
            <a:ext cx="7767706" cy="749135"/>
          </a:xfrm>
        </p:spPr>
        <p:txBody>
          <a:bodyPr anchor="ctr">
            <a:noAutofit/>
          </a:bodyPr>
          <a:lstStyle>
            <a:lvl1pPr marL="0" indent="0" algn="ctr">
              <a:lnSpc>
                <a:spcPts val="2700"/>
              </a:lnSpc>
              <a:spcBef>
                <a:spcPts val="0"/>
              </a:spcBef>
              <a:buNone/>
              <a:defRPr sz="2000" b="1" i="0">
                <a:solidFill>
                  <a:srgbClr val="3372DC"/>
                </a:solidFill>
                <a:latin typeface="OpenDyslexicAlta" pitchFamily="2" charset="77"/>
              </a:defRPr>
            </a:lvl1pPr>
          </a:lstStyle>
          <a:p>
            <a:pPr lvl="0"/>
            <a:r>
              <a:rPr lang="en-US" dirty="0"/>
              <a:t>Can you help correct my spelling mistakes on these Stage 5 words?</a:t>
            </a:r>
          </a:p>
        </p:txBody>
      </p:sp>
      <p:pic>
        <p:nvPicPr>
          <p:cNvPr id="15" name="Picture 14" descr="Logo&#10;&#10;Description automatically generated">
            <a:extLst>
              <a:ext uri="{FF2B5EF4-FFF2-40B4-BE49-F238E27FC236}">
                <a16:creationId xmlns:a16="http://schemas.microsoft.com/office/drawing/2014/main" id="{E9CED9D9-20B5-394F-0AC8-3D71756BBB2E}"/>
              </a:ext>
            </a:extLst>
          </p:cNvPr>
          <p:cNvPicPr>
            <a:picLocks noChangeAspect="1"/>
          </p:cNvPicPr>
          <p:nvPr userDrawn="1"/>
        </p:nvPicPr>
        <p:blipFill>
          <a:blip r:embed="rId3"/>
          <a:stretch>
            <a:fillRect/>
          </a:stretch>
        </p:blipFill>
        <p:spPr>
          <a:xfrm>
            <a:off x="276997" y="244354"/>
            <a:ext cx="1092530" cy="1069769"/>
          </a:xfrm>
          <a:prstGeom prst="rect">
            <a:avLst/>
          </a:prstGeom>
        </p:spPr>
      </p:pic>
      <p:sp>
        <p:nvSpPr>
          <p:cNvPr id="13" name="Rectangle 12">
            <a:extLst>
              <a:ext uri="{FF2B5EF4-FFF2-40B4-BE49-F238E27FC236}">
                <a16:creationId xmlns:a16="http://schemas.microsoft.com/office/drawing/2014/main" id="{62CC09BB-5923-F3BA-8817-2ADCD7B6A203}"/>
              </a:ext>
            </a:extLst>
          </p:cNvPr>
          <p:cNvSpPr/>
          <p:nvPr userDrawn="1"/>
        </p:nvSpPr>
        <p:spPr>
          <a:xfrm>
            <a:off x="164275" y="1614029"/>
            <a:ext cx="11863449" cy="50901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 Placeholder 18">
            <a:extLst>
              <a:ext uri="{FF2B5EF4-FFF2-40B4-BE49-F238E27FC236}">
                <a16:creationId xmlns:a16="http://schemas.microsoft.com/office/drawing/2014/main" id="{E6B56E1D-72D2-E4A7-8F9D-B24C7816F637}"/>
              </a:ext>
            </a:extLst>
          </p:cNvPr>
          <p:cNvSpPr>
            <a:spLocks noGrp="1"/>
          </p:cNvSpPr>
          <p:nvPr>
            <p:ph type="body" sz="quarter" idx="10" hasCustomPrompt="1"/>
          </p:nvPr>
        </p:nvSpPr>
        <p:spPr>
          <a:xfrm>
            <a:off x="3494880" y="260161"/>
            <a:ext cx="5202237" cy="320675"/>
          </a:xfrm>
        </p:spPr>
        <p:txBody>
          <a:bodyPr>
            <a:noAutofit/>
          </a:bodyPr>
          <a:lstStyle>
            <a:lvl1pPr marL="0" indent="0" algn="ctr">
              <a:buNone/>
              <a:defRPr sz="1600" b="0" i="0">
                <a:latin typeface="OpenDyslexicAlta" pitchFamily="2" charset="77"/>
              </a:defRPr>
            </a:lvl1pPr>
          </a:lstStyle>
          <a:p>
            <a:pPr lvl="0"/>
            <a:r>
              <a:rPr lang="en-US" dirty="0"/>
              <a:t>Starter</a:t>
            </a:r>
          </a:p>
        </p:txBody>
      </p:sp>
      <p:pic>
        <p:nvPicPr>
          <p:cNvPr id="25" name="Picture 24">
            <a:extLst>
              <a:ext uri="{FF2B5EF4-FFF2-40B4-BE49-F238E27FC236}">
                <a16:creationId xmlns:a16="http://schemas.microsoft.com/office/drawing/2014/main" id="{85B415C2-3AF7-F11A-6835-F53AF6A8581E}"/>
              </a:ext>
            </a:extLst>
          </p:cNvPr>
          <p:cNvPicPr>
            <a:picLocks noChangeAspect="1"/>
          </p:cNvPicPr>
          <p:nvPr userDrawn="1"/>
        </p:nvPicPr>
        <p:blipFill rotWithShape="1">
          <a:blip r:embed="rId4"/>
          <a:srcRect l="62578" t="4586" r="1211" b="4568"/>
          <a:stretch/>
        </p:blipFill>
        <p:spPr>
          <a:xfrm>
            <a:off x="10346733" y="49463"/>
            <a:ext cx="1680991" cy="899533"/>
          </a:xfrm>
          <a:prstGeom prst="rect">
            <a:avLst/>
          </a:prstGeom>
        </p:spPr>
      </p:pic>
      <p:sp>
        <p:nvSpPr>
          <p:cNvPr id="30" name="Slide Number Placeholder 29">
            <a:extLst>
              <a:ext uri="{FF2B5EF4-FFF2-40B4-BE49-F238E27FC236}">
                <a16:creationId xmlns:a16="http://schemas.microsoft.com/office/drawing/2014/main" id="{FE031085-FAC1-41D0-C607-A2501FFEDA5C}"/>
              </a:ext>
            </a:extLst>
          </p:cNvPr>
          <p:cNvSpPr>
            <a:spLocks noGrp="1"/>
          </p:cNvSpPr>
          <p:nvPr>
            <p:ph type="sldNum" sz="quarter" idx="14"/>
          </p:nvPr>
        </p:nvSpPr>
        <p:spPr>
          <a:xfrm>
            <a:off x="11437242" y="979994"/>
            <a:ext cx="576591" cy="365125"/>
          </a:xfrm>
        </p:spPr>
        <p:txBody>
          <a:bodyPr/>
          <a:lstStyle>
            <a:lvl1pPr>
              <a:defRPr b="0" i="0">
                <a:solidFill>
                  <a:schemeClr val="tx1"/>
                </a:solidFill>
                <a:latin typeface="OpenDyslexicAlta" pitchFamily="2" charset="77"/>
              </a:defRPr>
            </a:lvl1pPr>
          </a:lstStyle>
          <a:p>
            <a:r>
              <a:rPr lang="en-US" dirty="0"/>
              <a:t>1.</a:t>
            </a:r>
            <a:fld id="{46F6552A-941E-B249-8E39-1E2EE7BF53B4}" type="slidenum">
              <a:rPr lang="en-US" smtClean="0"/>
              <a:pPr/>
              <a:t>‹#›</a:t>
            </a:fld>
            <a:endParaRPr lang="en-US" dirty="0"/>
          </a:p>
        </p:txBody>
      </p:sp>
    </p:spTree>
    <p:extLst>
      <p:ext uri="{BB962C8B-B14F-4D97-AF65-F5344CB8AC3E}">
        <p14:creationId xmlns:p14="http://schemas.microsoft.com/office/powerpoint/2010/main" val="282029079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10" Type="http://schemas.openxmlformats.org/officeDocument/2006/relationships/image" Target="../media/image2.png"/><Relationship Id="rId4" Type="http://schemas.openxmlformats.org/officeDocument/2006/relationships/slideLayout" Target="../slideLayouts/slideLayout5.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3.png"/><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theme" Target="../theme/theme3.xml"/><Relationship Id="rId5" Type="http://schemas.openxmlformats.org/officeDocument/2006/relationships/slideLayout" Target="../slideLayouts/slideLayout14.xml"/><Relationship Id="rId4" Type="http://schemas.openxmlformats.org/officeDocument/2006/relationships/slideLayout" Target="../slideLayouts/slideLayout13.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16.xml"/><Relationship Id="rId1" Type="http://schemas.openxmlformats.org/officeDocument/2006/relationships/slideLayout" Target="../slideLayouts/slideLayout15.xml"/><Relationship Id="rId4" Type="http://schemas.openxmlformats.org/officeDocument/2006/relationships/image" Target="../media/image2.png"/></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5.xml"/><Relationship Id="rId1" Type="http://schemas.openxmlformats.org/officeDocument/2006/relationships/slideLayout" Target="../slideLayouts/slideLayout17.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2" Type="http://schemas.openxmlformats.org/officeDocument/2006/relationships/slideLayout" Target="../slideLayouts/slideLayout19.xml"/><Relationship Id="rId16" Type="http://schemas.openxmlformats.org/officeDocument/2006/relationships/image" Target="../media/image6.png"/><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image" Target="../media/image5.png"/><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theme" Target="../theme/theme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FFFFF"/>
        </a:solidFill>
        <a:effectLst/>
      </p:bgPr>
    </p:bg>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5C3FE484-FEE0-2449-9EE7-ED6769BE7175}"/>
              </a:ext>
            </a:extLst>
          </p:cNvPr>
          <p:cNvSpPr>
            <a:spLocks noGrp="1"/>
          </p:cNvSpPr>
          <p:nvPr>
            <p:ph type="sldNum" sz="quarter" idx="2"/>
          </p:nvPr>
        </p:nvSpPr>
        <p:spPr bwMode="auto">
          <a:xfrm>
            <a:off x="11088688" y="6403975"/>
            <a:ext cx="265112" cy="268288"/>
          </a:xfrm>
          <a:prstGeom prst="rect">
            <a:avLst/>
          </a:prstGeom>
          <a:noFill/>
          <a:ln>
            <a:noFill/>
          </a:ln>
          <a:effectLst/>
        </p:spPr>
        <p:txBody>
          <a:bodyPr vert="horz" wrap="none" lIns="45718" tIns="45718" rIns="45718" bIns="45718" numCol="1" anchor="ctr" anchorCtr="0" compatLnSpc="1">
            <a:prstTxWarp prst="textNoShape">
              <a:avLst/>
            </a:prstTxWarp>
          </a:bodyPr>
          <a:lstStyle>
            <a:lvl1pPr algn="r" eaLnBrk="1">
              <a:defRPr sz="1200">
                <a:solidFill>
                  <a:srgbClr val="888888"/>
                </a:solidFill>
              </a:defRPr>
            </a:lvl1pPr>
          </a:lstStyle>
          <a:p>
            <a:fld id="{78C86882-5437-3747-9A87-8CEFECD49F12}" type="slidenum">
              <a:rPr lang="en-US" altLang="en-US"/>
              <a:pPr/>
              <a:t>‹#›</a:t>
            </a:fld>
            <a:endParaRPr lang="en-US" altLang="en-US"/>
          </a:p>
        </p:txBody>
      </p:sp>
      <p:pic>
        <p:nvPicPr>
          <p:cNvPr id="1027" name="Picture 3">
            <a:extLst>
              <a:ext uri="{FF2B5EF4-FFF2-40B4-BE49-F238E27FC236}">
                <a16:creationId xmlns:a16="http://schemas.microsoft.com/office/drawing/2014/main" id="{A135BC1E-1C1B-374E-A928-22464112F594}"/>
              </a:ext>
            </a:extLst>
          </p:cNvPr>
          <p:cNvPicPr>
            <a:picLocks noChangeAspect="1" noChangeArrowheads="1"/>
          </p:cNvPicPr>
          <p:nvPr userDrawn="1"/>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85" r:id="rId1"/>
  </p:sldLayoutIdLst>
  <p:txStyles>
    <p:titleStyle>
      <a:lvl1pPr algn="l" rtl="0" eaLnBrk="0" fontAlgn="base" hangingPunct="0">
        <a:lnSpc>
          <a:spcPct val="90000"/>
        </a:lnSpc>
        <a:spcBef>
          <a:spcPct val="0"/>
        </a:spcBef>
        <a:spcAft>
          <a:spcPct val="0"/>
        </a:spcAft>
        <a:defRPr sz="4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sym typeface="Calibri Light" panose="020F0302020204030204" pitchFamily="34" charset="0"/>
        </a:defRPr>
      </a:lvl1pPr>
      <a:lvl2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2pPr>
      <a:lvl3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3pPr>
      <a:lvl4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4pPr>
      <a:lvl5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5pPr>
      <a:lvl6pPr marL="4572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6pPr>
      <a:lvl7pPr marL="9144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7pPr>
      <a:lvl8pPr marL="13716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8pPr>
      <a:lvl9pPr marL="18288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9pPr>
    </p:titleStyle>
    <p:bodyStyle>
      <a:lvl1pPr algn="l" rtl="0" eaLnBrk="0" fontAlgn="base" hangingPunct="0">
        <a:lnSpc>
          <a:spcPct val="90000"/>
        </a:lnSpc>
        <a:spcBef>
          <a:spcPts val="1000"/>
        </a:spcBef>
        <a:spcAft>
          <a:spcPct val="0"/>
        </a:spcAft>
        <a:buSzPct val="100000"/>
        <a:defRPr sz="2800" b="1" kern="1200">
          <a:solidFill>
            <a:schemeClr val="bg1"/>
          </a:solidFill>
          <a:latin typeface="Gotham Narrow Bold" pitchFamily="2" charset="0"/>
          <a:ea typeface="+mn-ea"/>
          <a:cs typeface="+mn-cs"/>
          <a:sym typeface="Calibri" panose="020F0502020204030204" pitchFamily="34" charset="0"/>
        </a:defRPr>
      </a:lvl1pPr>
      <a:lvl2pPr marL="457200" algn="l" rtl="0" eaLnBrk="0" fontAlgn="base" hangingPunct="0">
        <a:lnSpc>
          <a:spcPct val="90000"/>
        </a:lnSpc>
        <a:spcBef>
          <a:spcPts val="1000"/>
        </a:spcBef>
        <a:spcAft>
          <a:spcPct val="0"/>
        </a:spcAft>
        <a:buSzPct val="100000"/>
        <a:defRPr sz="2800" kern="1200">
          <a:solidFill>
            <a:schemeClr val="bg1"/>
          </a:solidFill>
          <a:latin typeface="Open Sans" panose="020B0606030504020204" pitchFamily="34" charset="0"/>
          <a:ea typeface="Open Sans" panose="020B0606030504020204" pitchFamily="34" charset="0"/>
          <a:cs typeface="Open Sans" panose="020B0606030504020204" pitchFamily="34" charset="0"/>
          <a:sym typeface="Calibri" panose="020F0502020204030204" pitchFamily="34" charset="0"/>
        </a:defRPr>
      </a:lvl2pPr>
      <a:lvl3pPr marL="9144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3pPr>
      <a:lvl4pPr marL="13716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4pPr>
      <a:lvl5pPr marL="18288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D1AB373-CFC7-C849-A174-915481BA7EC2}"/>
              </a:ext>
            </a:extLst>
          </p:cNvPr>
          <p:cNvPicPr>
            <a:picLocks noChangeAspect="1"/>
          </p:cNvPicPr>
          <p:nvPr userDrawn="1"/>
        </p:nvPicPr>
        <p:blipFill>
          <a:blip r:embed="rId10"/>
          <a:stretch>
            <a:fillRect/>
          </a:stretch>
        </p:blipFill>
        <p:spPr>
          <a:xfrm>
            <a:off x="10704512" y="260648"/>
            <a:ext cx="1224136" cy="1224136"/>
          </a:xfrm>
          <a:prstGeom prst="rect">
            <a:avLst/>
          </a:prstGeom>
        </p:spPr>
      </p:pic>
    </p:spTree>
  </p:cSld>
  <p:clrMap bg1="lt1" tx1="dk1" bg2="lt2" tx2="dk2" accent1="accent1" accent2="accent2" accent3="accent3" accent4="accent4" accent5="accent5" accent6="accent6" hlink="hlink" folHlink="folHlink"/>
  <p:sldLayoutIdLst>
    <p:sldLayoutId id="2147483686" r:id="rId1"/>
    <p:sldLayoutId id="2147483695" r:id="rId2"/>
    <p:sldLayoutId id="2147483696" r:id="rId3"/>
    <p:sldLayoutId id="2147483697" r:id="rId4"/>
    <p:sldLayoutId id="2147483698" r:id="rId5"/>
    <p:sldLayoutId id="2147483717" r:id="rId6"/>
    <p:sldLayoutId id="2147483718" r:id="rId7"/>
    <p:sldLayoutId id="2147483731" r:id="rId8"/>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1704D62-23FC-224F-B479-F741B27866FE}"/>
              </a:ext>
            </a:extLst>
          </p:cNvPr>
          <p:cNvPicPr>
            <a:picLocks noChangeAspect="1"/>
          </p:cNvPicPr>
          <p:nvPr userDrawn="1"/>
        </p:nvPicPr>
        <p:blipFill>
          <a:blip r:embed="rId7"/>
          <a:stretch>
            <a:fillRect/>
          </a:stretch>
        </p:blipFill>
        <p:spPr>
          <a:xfrm>
            <a:off x="10683293" y="260648"/>
            <a:ext cx="1266574" cy="1260000"/>
          </a:xfrm>
          <a:prstGeom prst="rect">
            <a:avLst/>
          </a:prstGeom>
        </p:spPr>
      </p:pic>
    </p:spTree>
    <p:extLst>
      <p:ext uri="{BB962C8B-B14F-4D97-AF65-F5344CB8AC3E}">
        <p14:creationId xmlns:p14="http://schemas.microsoft.com/office/powerpoint/2010/main" val="2577287840"/>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46"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6FF114-B114-2E45-B35B-0761178FD444}"/>
              </a:ext>
            </a:extLst>
          </p:cNvPr>
          <p:cNvPicPr>
            <a:picLocks noChangeAspect="1"/>
          </p:cNvPicPr>
          <p:nvPr userDrawn="1"/>
        </p:nvPicPr>
        <p:blipFill>
          <a:blip r:embed="rId4"/>
          <a:stretch>
            <a:fillRect/>
          </a:stretch>
        </p:blipFill>
        <p:spPr>
          <a:xfrm>
            <a:off x="10704512" y="260648"/>
            <a:ext cx="1224136" cy="1224136"/>
          </a:xfrm>
          <a:prstGeom prst="rect">
            <a:avLst/>
          </a:prstGeom>
        </p:spPr>
      </p:pic>
      <p:sp>
        <p:nvSpPr>
          <p:cNvPr id="4" name="Rounded Rectangle 3">
            <a:extLst>
              <a:ext uri="{FF2B5EF4-FFF2-40B4-BE49-F238E27FC236}">
                <a16:creationId xmlns:a16="http://schemas.microsoft.com/office/drawing/2014/main" id="{85FEFE76-4971-F149-B465-E91A8ABE37CF}"/>
              </a:ext>
            </a:extLst>
          </p:cNvPr>
          <p:cNvSpPr/>
          <p:nvPr userDrawn="1"/>
        </p:nvSpPr>
        <p:spPr>
          <a:xfrm>
            <a:off x="227348" y="1628800"/>
            <a:ext cx="11737304" cy="4968552"/>
          </a:xfrm>
          <a:prstGeom prst="roundRect">
            <a:avLst>
              <a:gd name="adj" fmla="val 502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4033649"/>
      </p:ext>
    </p:extLst>
  </p:cSld>
  <p:clrMap bg1="lt1" tx1="dk1" bg2="lt2" tx2="dk2" accent1="accent1" accent2="accent2" accent3="accent3" accent4="accent4" accent5="accent5" accent6="accent6" hlink="hlink" folHlink="folHlink"/>
  <p:sldLayoutIdLst>
    <p:sldLayoutId id="2147483703" r:id="rId1"/>
    <p:sldLayoutId id="2147483730" r:id="rId2"/>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6FF114-B114-2E45-B35B-0761178FD444}"/>
              </a:ext>
            </a:extLst>
          </p:cNvPr>
          <p:cNvPicPr>
            <a:picLocks noChangeAspect="1"/>
          </p:cNvPicPr>
          <p:nvPr userDrawn="1"/>
        </p:nvPicPr>
        <p:blipFill>
          <a:blip r:embed="rId3"/>
          <a:stretch>
            <a:fillRect/>
          </a:stretch>
        </p:blipFill>
        <p:spPr>
          <a:xfrm>
            <a:off x="10704512" y="260648"/>
            <a:ext cx="1224136" cy="1224136"/>
          </a:xfrm>
          <a:prstGeom prst="rect">
            <a:avLst/>
          </a:prstGeom>
        </p:spPr>
      </p:pic>
      <p:sp>
        <p:nvSpPr>
          <p:cNvPr id="4" name="Rounded Rectangle 3">
            <a:extLst>
              <a:ext uri="{FF2B5EF4-FFF2-40B4-BE49-F238E27FC236}">
                <a16:creationId xmlns:a16="http://schemas.microsoft.com/office/drawing/2014/main" id="{85FEFE76-4971-F149-B465-E91A8ABE37CF}"/>
              </a:ext>
            </a:extLst>
          </p:cNvPr>
          <p:cNvSpPr/>
          <p:nvPr userDrawn="1"/>
        </p:nvSpPr>
        <p:spPr>
          <a:xfrm>
            <a:off x="227348" y="1628800"/>
            <a:ext cx="11737304" cy="4968552"/>
          </a:xfrm>
          <a:prstGeom prst="roundRect">
            <a:avLst>
              <a:gd name="adj" fmla="val 502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57230335"/>
      </p:ext>
    </p:extLst>
  </p:cSld>
  <p:clrMap bg1="lt1" tx1="dk1" bg2="lt2" tx2="dk2" accent1="accent1" accent2="accent2" accent3="accent3" accent4="accent4" accent5="accent5" accent6="accent6" hlink="hlink" folHlink="folHlink"/>
  <p:sldLayoutIdLst>
    <p:sldLayoutId id="2147483705"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15B8E45-53A5-DD0F-A63D-432570DE3E4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dirty="0"/>
              <a:t>Click to edit Master title style</a:t>
            </a:r>
          </a:p>
        </p:txBody>
      </p:sp>
      <p:sp>
        <p:nvSpPr>
          <p:cNvPr id="3" name="Text Placeholder 2">
            <a:extLst>
              <a:ext uri="{FF2B5EF4-FFF2-40B4-BE49-F238E27FC236}">
                <a16:creationId xmlns:a16="http://schemas.microsoft.com/office/drawing/2014/main" id="{9F69A0E6-1E1D-73DF-E251-7A951D166EE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pic>
        <p:nvPicPr>
          <p:cNvPr id="4" name="Picture 2">
            <a:extLst>
              <a:ext uri="{FF2B5EF4-FFF2-40B4-BE49-F238E27FC236}">
                <a16:creationId xmlns:a16="http://schemas.microsoft.com/office/drawing/2014/main" id="{A423D835-FC18-2ABC-28EE-1606EB08FEF4}"/>
              </a:ext>
            </a:extLst>
          </p:cNvPr>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9982200" y="5554834"/>
            <a:ext cx="2209800" cy="1244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529753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Lst>
  <p:txStyles>
    <p:titleStyle>
      <a:lvl1pPr algn="ctr" defTabSz="914400" rtl="0" eaLnBrk="1" latinLnBrk="0" hangingPunct="1">
        <a:lnSpc>
          <a:spcPct val="90000"/>
        </a:lnSpc>
        <a:spcBef>
          <a:spcPct val="0"/>
        </a:spcBef>
        <a:buNone/>
        <a:defRPr sz="4000" b="0" i="0" kern="1200">
          <a:solidFill>
            <a:schemeClr val="tx1"/>
          </a:solidFill>
          <a:latin typeface="Muli"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Muli"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Muli"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Muli"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Muli"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Muli"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www.littlewandlelettersandsounds.org.uk/resources/my-letters-and-sounds/whole-school-cpd/how-to-videos/#tabnametabYear1" TargetMode="External"/><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24.tiff"/><Relationship Id="rId2" Type="http://schemas.openxmlformats.org/officeDocument/2006/relationships/image" Target="../media/image23.tiff"/><Relationship Id="rId1" Type="http://schemas.openxmlformats.org/officeDocument/2006/relationships/slideLayout" Target="../slideLayouts/slideLayout3.xml"/><Relationship Id="rId6" Type="http://schemas.openxmlformats.org/officeDocument/2006/relationships/image" Target="../media/image27.emf"/><Relationship Id="rId5" Type="http://schemas.openxmlformats.org/officeDocument/2006/relationships/image" Target="../media/image26.emf"/><Relationship Id="rId4" Type="http://schemas.openxmlformats.org/officeDocument/2006/relationships/image" Target="../media/image25.png"/></Relationships>
</file>

<file path=ppt/slides/_rels/slide1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11.xml"/><Relationship Id="rId4" Type="http://schemas.openxmlformats.org/officeDocument/2006/relationships/image" Target="../media/image30.png"/></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30.png"/></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6.xml"/><Relationship Id="rId1" Type="http://schemas.openxmlformats.org/officeDocument/2006/relationships/slideLayout" Target="../slideLayouts/slideLayout19.xml"/><Relationship Id="rId4" Type="http://schemas.openxmlformats.org/officeDocument/2006/relationships/image" Target="../media/image33.png"/></Relationships>
</file>

<file path=ppt/slides/_rels/slide2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6">
            <a:extLst>
              <a:ext uri="{FF2B5EF4-FFF2-40B4-BE49-F238E27FC236}">
                <a16:creationId xmlns:a16="http://schemas.microsoft.com/office/drawing/2014/main" id="{4A9BDAC7-397C-164A-A84F-9A78B8DF9823}"/>
              </a:ext>
            </a:extLst>
          </p:cNvPr>
          <p:cNvSpPr txBox="1">
            <a:spLocks noChangeArrowheads="1"/>
          </p:cNvSpPr>
          <p:nvPr/>
        </p:nvSpPr>
        <p:spPr bwMode="auto">
          <a:xfrm>
            <a:off x="548849" y="5301208"/>
            <a:ext cx="11235783" cy="574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742950" indent="-28575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11430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6002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20574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5146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9718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4290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8862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a:lstStyle>
          <a:p>
            <a:pPr>
              <a:lnSpc>
                <a:spcPct val="120000"/>
              </a:lnSpc>
            </a:pPr>
            <a:r>
              <a:rPr lang="en-US" sz="2800" b="1" dirty="0">
                <a:solidFill>
                  <a:schemeClr val="bg1"/>
                </a:solidFill>
              </a:rPr>
              <a:t>Parent workshop: </a:t>
            </a:r>
            <a:r>
              <a:rPr lang="en-US" sz="2800" dirty="0">
                <a:solidFill>
                  <a:schemeClr val="bg1"/>
                </a:solidFill>
              </a:rPr>
              <a:t>Moving on from Phonics</a:t>
            </a:r>
          </a:p>
        </p:txBody>
      </p:sp>
      <p:sp>
        <p:nvSpPr>
          <p:cNvPr id="4" name="TextBox 6">
            <a:extLst>
              <a:ext uri="{FF2B5EF4-FFF2-40B4-BE49-F238E27FC236}">
                <a16:creationId xmlns:a16="http://schemas.microsoft.com/office/drawing/2014/main" id="{73606950-956A-2146-9DAF-59766DE0859D}"/>
              </a:ext>
            </a:extLst>
          </p:cNvPr>
          <p:cNvSpPr txBox="1">
            <a:spLocks noChangeArrowheads="1"/>
          </p:cNvSpPr>
          <p:nvPr/>
        </p:nvSpPr>
        <p:spPr bwMode="auto">
          <a:xfrm>
            <a:off x="551384" y="4077072"/>
            <a:ext cx="4320480" cy="1288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742950" indent="-28575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11430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6002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20574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5146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9718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4290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8862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a:lstStyle>
          <a:p>
            <a:pPr>
              <a:lnSpc>
                <a:spcPct val="80000"/>
              </a:lnSpc>
            </a:pPr>
            <a:r>
              <a:rPr lang="en-GB" altLang="en-US" sz="4800" b="1" dirty="0">
                <a:solidFill>
                  <a:schemeClr val="bg1"/>
                </a:solidFill>
              </a:rPr>
              <a:t>Teach reading: change lives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429987A-5DE9-0F4E-8665-7BDCAB35A580}"/>
              </a:ext>
            </a:extLst>
          </p:cNvPr>
          <p:cNvSpPr>
            <a:spLocks noGrp="1"/>
          </p:cNvSpPr>
          <p:nvPr>
            <p:ph type="body" sz="quarter" idx="10"/>
          </p:nvPr>
        </p:nvSpPr>
        <p:spPr/>
        <p:txBody>
          <a:bodyPr vert="horz" lIns="91440" tIns="45720" rIns="91440" bIns="45720" rtlCol="0">
            <a:normAutofit/>
          </a:bodyPr>
          <a:lstStyle/>
          <a:p>
            <a:pPr eaLnBrk="1" hangingPunct="1"/>
            <a:r>
              <a:rPr lang="en-US" sz="4200" dirty="0">
                <a:latin typeface="Sassoon Infant Std" panose="020B0503020103030203" pitchFamily="34" charset="0"/>
              </a:rPr>
              <a:t>A love of reading is the biggest indicator of future academic success.</a:t>
            </a:r>
          </a:p>
          <a:p>
            <a:pPr eaLnBrk="1" hangingPunct="1"/>
            <a:r>
              <a:rPr lang="en-US" sz="1600" dirty="0">
                <a:latin typeface="Sassoon Infant Std" panose="020B0503020103030203" pitchFamily="34" charset="0"/>
              </a:rPr>
              <a:t>OECD (</a:t>
            </a:r>
            <a:r>
              <a:rPr lang="en-GB" sz="1600" b="0" dirty="0">
                <a:latin typeface="Sassoon Infant Std" panose="020B0503020103030203" pitchFamily="34" charset="0"/>
              </a:rPr>
              <a:t>The Organisation for Economic Co-operation and Development)</a:t>
            </a:r>
            <a:endParaRPr lang="en-US" sz="1600" dirty="0">
              <a:latin typeface="Sassoon Infant Std" panose="020B0503020103030203" pitchFamily="34" charset="0"/>
            </a:endParaRPr>
          </a:p>
        </p:txBody>
      </p:sp>
    </p:spTree>
    <p:extLst>
      <p:ext uri="{BB962C8B-B14F-4D97-AF65-F5344CB8AC3E}">
        <p14:creationId xmlns:p14="http://schemas.microsoft.com/office/powerpoint/2010/main" val="676117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1D1E7C75-6C89-A249-A30C-CE8E70E36D13}"/>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623392" y="1916832"/>
            <a:ext cx="3600400" cy="4398659"/>
          </a:xfrm>
          <a:prstGeom prst="roundRect">
            <a:avLst>
              <a:gd name="adj" fmla="val 3335"/>
            </a:avLst>
          </a:prstGeom>
        </p:spPr>
      </p:pic>
      <p:pic>
        <p:nvPicPr>
          <p:cNvPr id="20" name="Picture 19">
            <a:extLst>
              <a:ext uri="{FF2B5EF4-FFF2-40B4-BE49-F238E27FC236}">
                <a16:creationId xmlns:a16="http://schemas.microsoft.com/office/drawing/2014/main" id="{F47BE807-306C-AB4D-9DBF-534B43CD6AC2}"/>
              </a:ext>
            </a:extLst>
          </p:cNvPr>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4367808" y="1916832"/>
            <a:ext cx="3600400" cy="4392488"/>
          </a:xfrm>
          <a:prstGeom prst="roundRect">
            <a:avLst>
              <a:gd name="adj" fmla="val 3996"/>
            </a:avLst>
          </a:prstGeom>
        </p:spPr>
      </p:pic>
      <p:pic>
        <p:nvPicPr>
          <p:cNvPr id="22" name="Picture 21">
            <a:extLst>
              <a:ext uri="{FF2B5EF4-FFF2-40B4-BE49-F238E27FC236}">
                <a16:creationId xmlns:a16="http://schemas.microsoft.com/office/drawing/2014/main" id="{9E34C08F-E545-904E-BA43-E68CEBDE484F}"/>
              </a:ext>
            </a:extLst>
          </p:cNvPr>
          <p:cNvPicPr>
            <a:picLocks/>
          </p:cNvPicPr>
          <p:nvPr/>
        </p:nvPicPr>
        <p:blipFill rotWithShape="1">
          <a:blip r:embed="rId5">
            <a:extLst>
              <a:ext uri="{28A0092B-C50C-407E-A947-70E740481C1C}">
                <a14:useLocalDpi xmlns:a14="http://schemas.microsoft.com/office/drawing/2010/main"/>
              </a:ext>
            </a:extLst>
          </a:blip>
          <a:srcRect l="-100" r="-100"/>
          <a:stretch/>
        </p:blipFill>
        <p:spPr>
          <a:xfrm>
            <a:off x="8112224" y="1916832"/>
            <a:ext cx="3607200" cy="2088000"/>
          </a:xfrm>
          <a:prstGeom prst="roundRect">
            <a:avLst>
              <a:gd name="adj" fmla="val 4292"/>
            </a:avLst>
          </a:prstGeom>
        </p:spPr>
      </p:pic>
      <p:pic>
        <p:nvPicPr>
          <p:cNvPr id="24" name="Picture 23">
            <a:extLst>
              <a:ext uri="{FF2B5EF4-FFF2-40B4-BE49-F238E27FC236}">
                <a16:creationId xmlns:a16="http://schemas.microsoft.com/office/drawing/2014/main" id="{AFC6224D-9348-0849-A788-DC9043F0C84E}"/>
              </a:ext>
            </a:extLst>
          </p:cNvPr>
          <p:cNvPicPr>
            <a:picLocks noChangeAspect="1"/>
          </p:cNvPicPr>
          <p:nvPr/>
        </p:nvPicPr>
        <p:blipFill rotWithShape="1">
          <a:blip r:embed="rId6">
            <a:extLst>
              <a:ext uri="{28A0092B-C50C-407E-A947-70E740481C1C}">
                <a14:useLocalDpi xmlns:a14="http://schemas.microsoft.com/office/drawing/2010/main"/>
              </a:ext>
            </a:extLst>
          </a:blip>
          <a:srcRect/>
          <a:stretch/>
        </p:blipFill>
        <p:spPr>
          <a:xfrm>
            <a:off x="8112224" y="4204795"/>
            <a:ext cx="3618402" cy="2088465"/>
          </a:xfrm>
          <a:prstGeom prst="roundRect">
            <a:avLst>
              <a:gd name="adj" fmla="val 4293"/>
            </a:avLst>
          </a:prstGeom>
        </p:spPr>
      </p:pic>
      <p:sp>
        <p:nvSpPr>
          <p:cNvPr id="7" name="Title 6">
            <a:extLst>
              <a:ext uri="{FF2B5EF4-FFF2-40B4-BE49-F238E27FC236}">
                <a16:creationId xmlns:a16="http://schemas.microsoft.com/office/drawing/2014/main" id="{A6FA5D5B-84DD-2045-95A0-148DB04A368C}"/>
              </a:ext>
            </a:extLst>
          </p:cNvPr>
          <p:cNvSpPr>
            <a:spLocks noGrp="1"/>
          </p:cNvSpPr>
          <p:nvPr>
            <p:ph type="title"/>
          </p:nvPr>
        </p:nvSpPr>
        <p:spPr>
          <a:xfrm>
            <a:off x="479376" y="332656"/>
            <a:ext cx="7003074" cy="1152128"/>
          </a:xfrm>
        </p:spPr>
        <p:txBody>
          <a:bodyPr lIns="91440" tIns="45720" rIns="91440" bIns="45720" anchor="b" anchorCtr="0"/>
          <a:lstStyle/>
          <a:p>
            <a:r>
              <a:rPr lang="en-US" dirty="0">
                <a:latin typeface="Sassoon Infant Std" panose="020B0503020103030203" pitchFamily="34" charset="0"/>
              </a:rPr>
              <a:t>How many times have you already read today?</a:t>
            </a:r>
            <a:endParaRPr lang="en-US" dirty="0">
              <a:latin typeface="Sassoon Infant Std" panose="020B0503020103030203" pitchFamily="34" charset="0"/>
              <a:cs typeface="Calibri"/>
            </a:endParaRPr>
          </a:p>
        </p:txBody>
      </p:sp>
    </p:spTree>
    <p:extLst>
      <p:ext uri="{BB962C8B-B14F-4D97-AF65-F5344CB8AC3E}">
        <p14:creationId xmlns:p14="http://schemas.microsoft.com/office/powerpoint/2010/main" val="2149011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9AEEAEB-E0DF-A449-A551-5E1B66611776}"/>
              </a:ext>
            </a:extLst>
          </p:cNvPr>
          <p:cNvPicPr>
            <a:picLocks noChangeAspect="1"/>
          </p:cNvPicPr>
          <p:nvPr/>
        </p:nvPicPr>
        <p:blipFill>
          <a:blip r:embed="rId3">
            <a:alphaModFix amt="4000"/>
          </a:blip>
          <a:stretch>
            <a:fillRect/>
          </a:stretch>
        </p:blipFill>
        <p:spPr>
          <a:xfrm>
            <a:off x="263352" y="-1179512"/>
            <a:ext cx="8556550" cy="8935311"/>
          </a:xfrm>
          <a:prstGeom prst="rect">
            <a:avLst/>
          </a:prstGeom>
        </p:spPr>
      </p:pic>
      <p:sp>
        <p:nvSpPr>
          <p:cNvPr id="2" name="TextBox 1">
            <a:extLst>
              <a:ext uri="{FF2B5EF4-FFF2-40B4-BE49-F238E27FC236}">
                <a16:creationId xmlns:a16="http://schemas.microsoft.com/office/drawing/2014/main" id="{3712E026-EBF9-F244-AF94-27B3DBD213F8}"/>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latin typeface="Sassoon Infant Std" panose="020B0503020103030203" pitchFamily="34" charset="0"/>
              </a:rPr>
              <a:t>Phonics</a:t>
            </a:r>
          </a:p>
        </p:txBody>
      </p:sp>
    </p:spTree>
    <p:extLst>
      <p:ext uri="{BB962C8B-B14F-4D97-AF65-F5344CB8AC3E}">
        <p14:creationId xmlns:p14="http://schemas.microsoft.com/office/powerpoint/2010/main" val="2472348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8A6BEE2-2F64-BA46-9BBF-202B6434A935}"/>
              </a:ext>
            </a:extLst>
          </p:cNvPr>
          <p:cNvSpPr>
            <a:spLocks noGrp="1"/>
          </p:cNvSpPr>
          <p:nvPr>
            <p:ph type="body" sz="quarter" idx="10"/>
          </p:nvPr>
        </p:nvSpPr>
        <p:spPr/>
        <p:txBody>
          <a:bodyPr/>
          <a:lstStyle/>
          <a:p>
            <a:pPr marL="0" indent="0">
              <a:buNone/>
            </a:pPr>
            <a:r>
              <a:rPr lang="en-GB" sz="4000" dirty="0"/>
              <a:t>making connections between the sounds of our spoken words and the letters that are used to write them down.</a:t>
            </a:r>
            <a:endParaRPr lang="en-US" sz="4000" dirty="0"/>
          </a:p>
        </p:txBody>
      </p:sp>
      <p:sp>
        <p:nvSpPr>
          <p:cNvPr id="3" name="Title 2">
            <a:extLst>
              <a:ext uri="{FF2B5EF4-FFF2-40B4-BE49-F238E27FC236}">
                <a16:creationId xmlns:a16="http://schemas.microsoft.com/office/drawing/2014/main" id="{1A6EAF36-1C4D-2840-A444-995DE43561D5}"/>
              </a:ext>
            </a:extLst>
          </p:cNvPr>
          <p:cNvSpPr>
            <a:spLocks noGrp="1"/>
          </p:cNvSpPr>
          <p:nvPr>
            <p:ph type="title" idx="4294967295"/>
          </p:nvPr>
        </p:nvSpPr>
        <p:spPr>
          <a:xfrm>
            <a:off x="263352" y="2348880"/>
            <a:ext cx="11665296" cy="864096"/>
          </a:xfrm>
          <a:prstGeom prst="rect">
            <a:avLst/>
          </a:prstGeom>
        </p:spPr>
        <p:txBody>
          <a:bodyPr lIns="91440" tIns="45720" rIns="91440" bIns="45720" anchor="t"/>
          <a:lstStyle/>
          <a:p>
            <a:pPr algn="ctr"/>
            <a:r>
              <a:rPr lang="en-US" sz="4000" b="1" dirty="0">
                <a:solidFill>
                  <a:schemeClr val="bg1"/>
                </a:solidFill>
              </a:rPr>
              <a:t>Phonics is:</a:t>
            </a:r>
          </a:p>
        </p:txBody>
      </p:sp>
    </p:spTree>
    <p:extLst>
      <p:ext uri="{BB962C8B-B14F-4D97-AF65-F5344CB8AC3E}">
        <p14:creationId xmlns:p14="http://schemas.microsoft.com/office/powerpoint/2010/main" val="14665599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7FF18DC-B9DE-FA47-9A8A-F3690285D807}"/>
              </a:ext>
            </a:extLst>
          </p:cNvPr>
          <p:cNvSpPr>
            <a:spLocks noGrp="1"/>
          </p:cNvSpPr>
          <p:nvPr>
            <p:ph type="title"/>
          </p:nvPr>
        </p:nvSpPr>
        <p:spPr/>
        <p:txBody>
          <a:bodyPr lIns="91440" tIns="45720" rIns="91440" bIns="45720" anchor="b" anchorCtr="0"/>
          <a:lstStyle/>
          <a:p>
            <a:r>
              <a:rPr lang="en-US" b="1" dirty="0">
                <a:latin typeface="Sassoon Infant Std" panose="020B0503020103030203" pitchFamily="34" charset="0"/>
              </a:rPr>
              <a:t>Terminology</a:t>
            </a:r>
            <a:endParaRPr lang="en-US" b="1" dirty="0">
              <a:latin typeface="Sassoon Infant Std" panose="020B0503020103030203" pitchFamily="34" charset="0"/>
              <a:cs typeface="Calibri"/>
            </a:endParaRPr>
          </a:p>
        </p:txBody>
      </p:sp>
      <p:sp>
        <p:nvSpPr>
          <p:cNvPr id="5" name="Rounded Rectangle 4">
            <a:extLst>
              <a:ext uri="{FF2B5EF4-FFF2-40B4-BE49-F238E27FC236}">
                <a16:creationId xmlns:a16="http://schemas.microsoft.com/office/drawing/2014/main" id="{1769BDE3-0AAC-A341-BB8F-73D178BFF921}"/>
              </a:ext>
            </a:extLst>
          </p:cNvPr>
          <p:cNvSpPr/>
          <p:nvPr/>
        </p:nvSpPr>
        <p:spPr>
          <a:xfrm>
            <a:off x="623392" y="2132856"/>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Phoneme</a:t>
            </a:r>
          </a:p>
        </p:txBody>
      </p:sp>
      <p:sp>
        <p:nvSpPr>
          <p:cNvPr id="7" name="Rounded Rectangle 6">
            <a:extLst>
              <a:ext uri="{FF2B5EF4-FFF2-40B4-BE49-F238E27FC236}">
                <a16:creationId xmlns:a16="http://schemas.microsoft.com/office/drawing/2014/main" id="{22408E65-6639-BF46-A2B1-8EE40CCA0AB0}"/>
              </a:ext>
            </a:extLst>
          </p:cNvPr>
          <p:cNvSpPr/>
          <p:nvPr/>
        </p:nvSpPr>
        <p:spPr>
          <a:xfrm>
            <a:off x="623392" y="3111759"/>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Grapheme</a:t>
            </a:r>
          </a:p>
        </p:txBody>
      </p:sp>
      <p:sp>
        <p:nvSpPr>
          <p:cNvPr id="8" name="Rounded Rectangle 7">
            <a:extLst>
              <a:ext uri="{FF2B5EF4-FFF2-40B4-BE49-F238E27FC236}">
                <a16:creationId xmlns:a16="http://schemas.microsoft.com/office/drawing/2014/main" id="{E525C50B-ABA3-8E48-87FF-F6B23D6442BD}"/>
              </a:ext>
            </a:extLst>
          </p:cNvPr>
          <p:cNvSpPr/>
          <p:nvPr/>
        </p:nvSpPr>
        <p:spPr>
          <a:xfrm>
            <a:off x="6744072" y="2132856"/>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Blend </a:t>
            </a:r>
          </a:p>
        </p:txBody>
      </p:sp>
      <p:sp>
        <p:nvSpPr>
          <p:cNvPr id="9" name="Rounded Rectangle 8">
            <a:extLst>
              <a:ext uri="{FF2B5EF4-FFF2-40B4-BE49-F238E27FC236}">
                <a16:creationId xmlns:a16="http://schemas.microsoft.com/office/drawing/2014/main" id="{6A02456E-1619-6441-8838-4FAF7B95E8DE}"/>
              </a:ext>
            </a:extLst>
          </p:cNvPr>
          <p:cNvSpPr/>
          <p:nvPr/>
        </p:nvSpPr>
        <p:spPr>
          <a:xfrm>
            <a:off x="625082" y="4119871"/>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Digraph</a:t>
            </a:r>
          </a:p>
        </p:txBody>
      </p:sp>
      <p:sp>
        <p:nvSpPr>
          <p:cNvPr id="10" name="Rounded Rectangle 9">
            <a:extLst>
              <a:ext uri="{FF2B5EF4-FFF2-40B4-BE49-F238E27FC236}">
                <a16:creationId xmlns:a16="http://schemas.microsoft.com/office/drawing/2014/main" id="{D8CA016A-8FA6-964F-AB5B-6E97732A71F4}"/>
              </a:ext>
            </a:extLst>
          </p:cNvPr>
          <p:cNvSpPr/>
          <p:nvPr/>
        </p:nvSpPr>
        <p:spPr>
          <a:xfrm>
            <a:off x="6773782" y="3111759"/>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Segment</a:t>
            </a:r>
          </a:p>
        </p:txBody>
      </p:sp>
      <p:sp>
        <p:nvSpPr>
          <p:cNvPr id="11" name="Rounded Rectangle 10">
            <a:extLst>
              <a:ext uri="{FF2B5EF4-FFF2-40B4-BE49-F238E27FC236}">
                <a16:creationId xmlns:a16="http://schemas.microsoft.com/office/drawing/2014/main" id="{6CC4B300-839D-984F-AF8D-56FF7F67EB7F}"/>
              </a:ext>
            </a:extLst>
          </p:cNvPr>
          <p:cNvSpPr/>
          <p:nvPr/>
        </p:nvSpPr>
        <p:spPr>
          <a:xfrm>
            <a:off x="623392" y="5127171"/>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Trigraph</a:t>
            </a:r>
          </a:p>
        </p:txBody>
      </p:sp>
      <p:sp>
        <p:nvSpPr>
          <p:cNvPr id="12" name="Rounded Rectangle 11">
            <a:extLst>
              <a:ext uri="{FF2B5EF4-FFF2-40B4-BE49-F238E27FC236}">
                <a16:creationId xmlns:a16="http://schemas.microsoft.com/office/drawing/2014/main" id="{D8CA016A-8FA6-964F-AB5B-6E97732A71F4}"/>
              </a:ext>
            </a:extLst>
          </p:cNvPr>
          <p:cNvSpPr/>
          <p:nvPr/>
        </p:nvSpPr>
        <p:spPr>
          <a:xfrm>
            <a:off x="6773782" y="4130586"/>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Adjacent consonant</a:t>
            </a:r>
          </a:p>
        </p:txBody>
      </p:sp>
      <p:sp>
        <p:nvSpPr>
          <p:cNvPr id="13" name="Rounded Rectangle 12">
            <a:extLst>
              <a:ext uri="{FF2B5EF4-FFF2-40B4-BE49-F238E27FC236}">
                <a16:creationId xmlns:a16="http://schemas.microsoft.com/office/drawing/2014/main" id="{D8CA016A-8FA6-964F-AB5B-6E97732A71F4}"/>
              </a:ext>
            </a:extLst>
          </p:cNvPr>
          <p:cNvSpPr/>
          <p:nvPr/>
        </p:nvSpPr>
        <p:spPr>
          <a:xfrm>
            <a:off x="6744072" y="5127171"/>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Split digraph</a:t>
            </a:r>
          </a:p>
        </p:txBody>
      </p:sp>
    </p:spTree>
    <p:extLst>
      <p:ext uri="{BB962C8B-B14F-4D97-AF65-F5344CB8AC3E}">
        <p14:creationId xmlns:p14="http://schemas.microsoft.com/office/powerpoint/2010/main" val="761715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35600B1-8DEE-7042-8BB5-4711875F22B5}"/>
              </a:ext>
            </a:extLst>
          </p:cNvPr>
          <p:cNvSpPr>
            <a:spLocks noGrp="1"/>
          </p:cNvSpPr>
          <p:nvPr>
            <p:ph type="title"/>
          </p:nvPr>
        </p:nvSpPr>
        <p:spPr>
          <a:xfrm>
            <a:off x="479376" y="116632"/>
            <a:ext cx="9793088" cy="1152128"/>
          </a:xfrm>
        </p:spPr>
        <p:txBody>
          <a:bodyPr/>
          <a:lstStyle/>
          <a:p>
            <a:r>
              <a:rPr lang="en-US" dirty="0">
                <a:latin typeface="Sassoon Infant Std" panose="020B0503020103030203" pitchFamily="34" charset="0"/>
              </a:rPr>
              <a:t>The progression</a:t>
            </a:r>
          </a:p>
        </p:txBody>
      </p:sp>
      <p:pic>
        <p:nvPicPr>
          <p:cNvPr id="8" name="Picture 7">
            <a:extLst>
              <a:ext uri="{FF2B5EF4-FFF2-40B4-BE49-F238E27FC236}">
                <a16:creationId xmlns:a16="http://schemas.microsoft.com/office/drawing/2014/main" id="{4DE1D942-2F2C-2E40-A7C5-F612F9DBAAE5}"/>
              </a:ext>
            </a:extLst>
          </p:cNvPr>
          <p:cNvPicPr>
            <a:picLocks noChangeAspect="1"/>
          </p:cNvPicPr>
          <p:nvPr/>
        </p:nvPicPr>
        <p:blipFill rotWithShape="1">
          <a:blip r:embed="rId3">
            <a:extLst>
              <a:ext uri="{28A0092B-C50C-407E-A947-70E740481C1C}">
                <a14:useLocalDpi xmlns:a14="http://schemas.microsoft.com/office/drawing/2010/main"/>
              </a:ext>
            </a:extLst>
          </a:blip>
          <a:srcRect b="20914"/>
          <a:stretch/>
        </p:blipFill>
        <p:spPr>
          <a:xfrm>
            <a:off x="524992" y="1268760"/>
            <a:ext cx="4850928" cy="5423724"/>
          </a:xfrm>
          <a:prstGeom prst="roundRect">
            <a:avLst>
              <a:gd name="adj" fmla="val 3145"/>
            </a:avLst>
          </a:prstGeom>
          <a:effectLst>
            <a:glow rad="127000">
              <a:schemeClr val="tx1">
                <a:lumMod val="95000"/>
                <a:lumOff val="5000"/>
                <a:alpha val="10000"/>
              </a:schemeClr>
            </a:glow>
          </a:effectLst>
        </p:spPr>
      </p:pic>
      <p:pic>
        <p:nvPicPr>
          <p:cNvPr id="9" name="Picture 8">
            <a:extLst>
              <a:ext uri="{FF2B5EF4-FFF2-40B4-BE49-F238E27FC236}">
                <a16:creationId xmlns:a16="http://schemas.microsoft.com/office/drawing/2014/main" id="{6B1F0601-B503-5F43-8A03-877058285A17}"/>
              </a:ext>
            </a:extLst>
          </p:cNvPr>
          <p:cNvPicPr>
            <a:picLocks noChangeAspect="1"/>
          </p:cNvPicPr>
          <p:nvPr/>
        </p:nvPicPr>
        <p:blipFill rotWithShape="1">
          <a:blip r:embed="rId4">
            <a:extLst>
              <a:ext uri="{28A0092B-C50C-407E-A947-70E740481C1C}">
                <a14:useLocalDpi xmlns:a14="http://schemas.microsoft.com/office/drawing/2010/main"/>
              </a:ext>
            </a:extLst>
          </a:blip>
          <a:srcRect b="34564"/>
          <a:stretch/>
        </p:blipFill>
        <p:spPr>
          <a:xfrm>
            <a:off x="5879976" y="2186478"/>
            <a:ext cx="4850928" cy="4487620"/>
          </a:xfrm>
          <a:prstGeom prst="roundRect">
            <a:avLst>
              <a:gd name="adj" fmla="val 3378"/>
            </a:avLst>
          </a:prstGeom>
          <a:effectLst>
            <a:glow rad="127000">
              <a:schemeClr val="tx1">
                <a:lumMod val="95000"/>
                <a:lumOff val="5000"/>
                <a:alpha val="10000"/>
              </a:schemeClr>
            </a:glow>
          </a:effectLst>
        </p:spPr>
      </p:pic>
    </p:spTree>
    <p:extLst>
      <p:ext uri="{BB962C8B-B14F-4D97-AF65-F5344CB8AC3E}">
        <p14:creationId xmlns:p14="http://schemas.microsoft.com/office/powerpoint/2010/main" val="4755982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269CD64-B820-86FB-DCFB-956F275348A5}"/>
              </a:ext>
            </a:extLst>
          </p:cNvPr>
          <p:cNvSpPr>
            <a:spLocks noGrp="1"/>
          </p:cNvSpPr>
          <p:nvPr>
            <p:ph type="title"/>
          </p:nvPr>
        </p:nvSpPr>
        <p:spPr/>
        <p:txBody>
          <a:bodyPr lIns="91440" tIns="45720" rIns="91440" bIns="45720" anchor="b" anchorCtr="0"/>
          <a:lstStyle/>
          <a:p>
            <a:r>
              <a:rPr lang="en-GB" dirty="0">
                <a:latin typeface="Sassoon Infant Std" panose="020B0503020103030203" pitchFamily="34" charset="0"/>
                <a:cs typeface="Calibri"/>
              </a:rPr>
              <a:t>A complex code…</a:t>
            </a:r>
          </a:p>
        </p:txBody>
      </p:sp>
      <p:pic>
        <p:nvPicPr>
          <p:cNvPr id="7" name="Picture 7">
            <a:extLst>
              <a:ext uri="{FF2B5EF4-FFF2-40B4-BE49-F238E27FC236}">
                <a16:creationId xmlns:a16="http://schemas.microsoft.com/office/drawing/2014/main" id="{239902AB-8B95-4F5F-9636-8B73526F5AC3}"/>
              </a:ext>
            </a:extLst>
          </p:cNvPr>
          <p:cNvPicPr>
            <a:picLocks noChangeAspect="1"/>
          </p:cNvPicPr>
          <p:nvPr/>
        </p:nvPicPr>
        <p:blipFill>
          <a:blip r:embed="rId3"/>
          <a:srcRect t="-9584" r="-9584"/>
          <a:stretch/>
        </p:blipFill>
        <p:spPr>
          <a:xfrm>
            <a:off x="335360" y="1268760"/>
            <a:ext cx="6712423" cy="4768403"/>
          </a:xfrm>
          <a:prstGeom prst="rect">
            <a:avLst/>
          </a:prstGeom>
        </p:spPr>
      </p:pic>
      <p:sp>
        <p:nvSpPr>
          <p:cNvPr id="2" name="TextBox 1">
            <a:extLst>
              <a:ext uri="{FF2B5EF4-FFF2-40B4-BE49-F238E27FC236}">
                <a16:creationId xmlns:a16="http://schemas.microsoft.com/office/drawing/2014/main" id="{8B2A08FC-9C3F-CB5D-EEB0-C5CFEAA00755}"/>
              </a:ext>
            </a:extLst>
          </p:cNvPr>
          <p:cNvSpPr txBox="1"/>
          <p:nvPr/>
        </p:nvSpPr>
        <p:spPr>
          <a:xfrm>
            <a:off x="6816080" y="528062"/>
            <a:ext cx="1944216" cy="3785652"/>
          </a:xfrm>
          <a:prstGeom prst="rect">
            <a:avLst/>
          </a:prstGeom>
          <a:solidFill>
            <a:schemeClr val="accent4">
              <a:lumMod val="20000"/>
              <a:lumOff val="80000"/>
            </a:schemeClr>
          </a:solidFill>
        </p:spPr>
        <p:txBody>
          <a:bodyPr wrap="square" rtlCol="0">
            <a:spAutoFit/>
          </a:bodyPr>
          <a:lstStyle/>
          <a:p>
            <a:pPr algn="ctr"/>
            <a:r>
              <a:rPr lang="en-GB" sz="2000" b="1" u="sng" dirty="0">
                <a:latin typeface="Sassoon Infant Std" panose="020B0503020103030203" pitchFamily="34" charset="0"/>
              </a:rPr>
              <a:t>How do you write the sound /or/?</a:t>
            </a:r>
          </a:p>
          <a:p>
            <a:r>
              <a:rPr lang="en-GB" sz="2000" dirty="0">
                <a:latin typeface="Sassoon Infant Std" panose="020B0503020103030203" pitchFamily="34" charset="0"/>
              </a:rPr>
              <a:t>Born</a:t>
            </a:r>
          </a:p>
          <a:p>
            <a:r>
              <a:rPr lang="en-GB" sz="2000" dirty="0">
                <a:latin typeface="Sassoon Infant Std" panose="020B0503020103030203" pitchFamily="34" charset="0"/>
              </a:rPr>
              <a:t>Claw</a:t>
            </a:r>
          </a:p>
          <a:p>
            <a:r>
              <a:rPr lang="en-GB" sz="2000" dirty="0">
                <a:latin typeface="Sassoon Infant Std" panose="020B0503020103030203" pitchFamily="34" charset="0"/>
              </a:rPr>
              <a:t>Launch</a:t>
            </a:r>
          </a:p>
          <a:p>
            <a:r>
              <a:rPr lang="en-GB" sz="2000" dirty="0">
                <a:latin typeface="Sassoon Infant Std" panose="020B0503020103030203" pitchFamily="34" charset="0"/>
              </a:rPr>
              <a:t>Dinosaur</a:t>
            </a:r>
          </a:p>
          <a:p>
            <a:r>
              <a:rPr lang="en-GB" sz="2000" dirty="0">
                <a:latin typeface="Sassoon Infant Std" panose="020B0503020103030203" pitchFamily="34" charset="0"/>
              </a:rPr>
              <a:t>Door</a:t>
            </a:r>
          </a:p>
          <a:p>
            <a:r>
              <a:rPr lang="en-GB" sz="2000" dirty="0">
                <a:latin typeface="Sassoon Infant Std" panose="020B0503020103030203" pitchFamily="34" charset="0"/>
              </a:rPr>
              <a:t>Talk</a:t>
            </a:r>
          </a:p>
          <a:p>
            <a:r>
              <a:rPr lang="en-GB" sz="2000" dirty="0">
                <a:latin typeface="Sassoon Infant Std" panose="020B0503020103030203" pitchFamily="34" charset="0"/>
              </a:rPr>
              <a:t>Roar</a:t>
            </a:r>
          </a:p>
          <a:p>
            <a:r>
              <a:rPr lang="en-GB" sz="2000" dirty="0">
                <a:latin typeface="Sassoon Infant Std" panose="020B0503020103030203" pitchFamily="34" charset="0"/>
              </a:rPr>
              <a:t>More</a:t>
            </a:r>
          </a:p>
          <a:p>
            <a:r>
              <a:rPr lang="en-GB" sz="2000" dirty="0">
                <a:latin typeface="Sassoon Infant Std" panose="020B0503020103030203" pitchFamily="34" charset="0"/>
              </a:rPr>
              <a:t>Call </a:t>
            </a:r>
          </a:p>
        </p:txBody>
      </p:sp>
      <p:sp>
        <p:nvSpPr>
          <p:cNvPr id="4" name="TextBox 3">
            <a:extLst>
              <a:ext uri="{FF2B5EF4-FFF2-40B4-BE49-F238E27FC236}">
                <a16:creationId xmlns:a16="http://schemas.microsoft.com/office/drawing/2014/main" id="{EA5204EA-5A12-0DE7-5BFD-85EEC6C8060B}"/>
              </a:ext>
            </a:extLst>
          </p:cNvPr>
          <p:cNvSpPr txBox="1"/>
          <p:nvPr/>
        </p:nvSpPr>
        <p:spPr>
          <a:xfrm>
            <a:off x="9300356" y="3452264"/>
            <a:ext cx="1944216" cy="2246769"/>
          </a:xfrm>
          <a:prstGeom prst="rect">
            <a:avLst/>
          </a:prstGeom>
          <a:solidFill>
            <a:schemeClr val="accent6">
              <a:lumMod val="20000"/>
              <a:lumOff val="80000"/>
            </a:schemeClr>
          </a:solidFill>
        </p:spPr>
        <p:txBody>
          <a:bodyPr wrap="square" rtlCol="0">
            <a:spAutoFit/>
          </a:bodyPr>
          <a:lstStyle/>
          <a:p>
            <a:pPr algn="ctr"/>
            <a:r>
              <a:rPr lang="en-GB" sz="2000" dirty="0">
                <a:latin typeface="Sassoon Infant Std" panose="020B0503020103030203" pitchFamily="34" charset="0"/>
              </a:rPr>
              <a:t>We use the beginning of Year 2 to embed their knowledge of alternative graphemes and pronunciations. </a:t>
            </a:r>
          </a:p>
        </p:txBody>
      </p:sp>
    </p:spTree>
    <p:extLst>
      <p:ext uri="{BB962C8B-B14F-4D97-AF65-F5344CB8AC3E}">
        <p14:creationId xmlns:p14="http://schemas.microsoft.com/office/powerpoint/2010/main" val="35316433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479376" y="1916832"/>
            <a:ext cx="5864568" cy="4824536"/>
          </a:xfrm>
        </p:spPr>
        <p:txBody>
          <a:bodyPr lIns="91440" tIns="45720" rIns="91440" bIns="45720" anchor="t"/>
          <a:lstStyle/>
          <a:p>
            <a:endParaRPr lang="en-US" dirty="0">
              <a:solidFill>
                <a:schemeClr val="accent2"/>
              </a:solidFill>
              <a:cs typeface="Calibri"/>
            </a:endParaRPr>
          </a:p>
          <a:p>
            <a:r>
              <a:rPr lang="en-US" dirty="0">
                <a:latin typeface="Sassoon Infant Std" panose="020B0503020103030203" pitchFamily="34" charset="0"/>
                <a:hlinkClick r:id="rId3"/>
              </a:rPr>
              <a:t>https://www.littlewandlelettersandsounds.org.uk/resources/my-letters-and-sounds/whole-school-cpd/how-to-videos/#tabnametabYear1</a:t>
            </a:r>
            <a:endParaRPr lang="en-US" dirty="0">
              <a:latin typeface="Sassoon Infant Std" panose="020B0503020103030203" pitchFamily="34" charset="0"/>
            </a:endParaRPr>
          </a:p>
          <a:p>
            <a:r>
              <a:rPr lang="en-US" dirty="0">
                <a:latin typeface="Sassoon Infant Std" panose="020B0503020103030203" pitchFamily="34" charset="0"/>
              </a:rPr>
              <a:t>This is one method that we use to support your child to select the correct grapheme when writing. </a:t>
            </a:r>
          </a:p>
          <a:p>
            <a:endParaRPr lang="en-US" dirty="0"/>
          </a:p>
        </p:txBody>
      </p:sp>
      <p:sp>
        <p:nvSpPr>
          <p:cNvPr id="3" name="Title 2"/>
          <p:cNvSpPr>
            <a:spLocks noGrp="1"/>
          </p:cNvSpPr>
          <p:nvPr>
            <p:ph type="title"/>
          </p:nvPr>
        </p:nvSpPr>
        <p:spPr/>
        <p:txBody>
          <a:bodyPr lIns="91440" tIns="45720" rIns="91440" bIns="45720" anchor="b" anchorCtr="0"/>
          <a:lstStyle/>
          <a:p>
            <a:r>
              <a:rPr lang="en-US" dirty="0">
                <a:latin typeface="Sassoon Infant Std" panose="020B0503020103030203" pitchFamily="34" charset="0"/>
              </a:rPr>
              <a:t>Best Bets</a:t>
            </a:r>
            <a:endParaRPr lang="en-GB" dirty="0">
              <a:latin typeface="Sassoon Infant Std" panose="020B0503020103030203" pitchFamily="34" charset="0"/>
              <a:cs typeface="Calibri"/>
            </a:endParaRPr>
          </a:p>
        </p:txBody>
      </p:sp>
      <p:pic>
        <p:nvPicPr>
          <p:cNvPr id="5" name="Picture 5" descr="Graphical user interface, website&#10;&#10;Description automatically generated">
            <a:extLst>
              <a:ext uri="{FF2B5EF4-FFF2-40B4-BE49-F238E27FC236}">
                <a16:creationId xmlns:a16="http://schemas.microsoft.com/office/drawing/2014/main" id="{619B5458-B127-2FFC-7F26-A997D4559752}"/>
              </a:ext>
            </a:extLst>
          </p:cNvPr>
          <p:cNvPicPr>
            <a:picLocks noChangeAspect="1"/>
          </p:cNvPicPr>
          <p:nvPr/>
        </p:nvPicPr>
        <p:blipFill>
          <a:blip r:embed="rId4"/>
          <a:stretch>
            <a:fillRect/>
          </a:stretch>
        </p:blipFill>
        <p:spPr>
          <a:xfrm>
            <a:off x="6902138" y="2036095"/>
            <a:ext cx="4662773" cy="3901745"/>
          </a:xfrm>
          <a:prstGeom prst="rect">
            <a:avLst/>
          </a:prstGeom>
        </p:spPr>
      </p:pic>
    </p:spTree>
    <p:extLst>
      <p:ext uri="{BB962C8B-B14F-4D97-AF65-F5344CB8AC3E}">
        <p14:creationId xmlns:p14="http://schemas.microsoft.com/office/powerpoint/2010/main" val="26038034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79376" y="1700808"/>
            <a:ext cx="5256584" cy="4941168"/>
          </a:xfrm>
        </p:spPr>
        <p:txBody>
          <a:bodyPr lIns="91440" tIns="45720" rIns="91440" bIns="45720" anchor="t"/>
          <a:lstStyle/>
          <a:p>
            <a:r>
              <a:rPr lang="en-US" dirty="0">
                <a:solidFill>
                  <a:schemeClr val="accent2"/>
                </a:solidFill>
                <a:latin typeface="Sassoon Infant Std" panose="020B0503020103030203" pitchFamily="34" charset="0"/>
              </a:rPr>
              <a:t>have unusual spellings e.g. all, people</a:t>
            </a:r>
            <a:endParaRPr lang="en-US" dirty="0">
              <a:solidFill>
                <a:schemeClr val="accent2"/>
              </a:solidFill>
              <a:latin typeface="Sassoon Infant Std" panose="020B0503020103030203" pitchFamily="34" charset="0"/>
              <a:cs typeface="Calibri"/>
            </a:endParaRPr>
          </a:p>
          <a:p>
            <a:r>
              <a:rPr lang="en-US" dirty="0">
                <a:solidFill>
                  <a:schemeClr val="accent2"/>
                </a:solidFill>
                <a:latin typeface="Sassoon Infant Std" panose="020B0503020103030203" pitchFamily="34" charset="0"/>
              </a:rPr>
              <a:t>are taught in a systematic way.</a:t>
            </a:r>
            <a:endParaRPr lang="en-US" dirty="0">
              <a:solidFill>
                <a:schemeClr val="accent2"/>
              </a:solidFill>
              <a:latin typeface="Sassoon Infant Std" panose="020B0503020103030203" pitchFamily="34" charset="0"/>
              <a:cs typeface="Calibri"/>
            </a:endParaRPr>
          </a:p>
          <a:p>
            <a:pPr marL="0" indent="0">
              <a:buNone/>
            </a:pPr>
            <a:endParaRPr lang="en-US" dirty="0">
              <a:solidFill>
                <a:schemeClr val="accent2"/>
              </a:solidFill>
              <a:latin typeface="Sassoon Infant Std" panose="020B0503020103030203" pitchFamily="34" charset="0"/>
              <a:cs typeface="Calibri"/>
            </a:endParaRPr>
          </a:p>
          <a:p>
            <a:pPr marL="0" indent="0">
              <a:buNone/>
            </a:pPr>
            <a:r>
              <a:rPr lang="en-US" dirty="0">
                <a:solidFill>
                  <a:schemeClr val="accent2"/>
                </a:solidFill>
                <a:latin typeface="Sassoon Infant Std" panose="020B0503020103030203" pitchFamily="34" charset="0"/>
              </a:rPr>
              <a:t>Children are learning to read and w Phase 5 tricky words.</a:t>
            </a:r>
          </a:p>
        </p:txBody>
      </p:sp>
      <p:sp>
        <p:nvSpPr>
          <p:cNvPr id="3" name="Title 2"/>
          <p:cNvSpPr>
            <a:spLocks noGrp="1"/>
          </p:cNvSpPr>
          <p:nvPr>
            <p:ph type="title"/>
          </p:nvPr>
        </p:nvSpPr>
        <p:spPr/>
        <p:txBody>
          <a:bodyPr lIns="91440" tIns="45720" rIns="91440" bIns="45720" anchor="b" anchorCtr="0"/>
          <a:lstStyle/>
          <a:p>
            <a:r>
              <a:rPr lang="en-US" dirty="0">
                <a:latin typeface="Sassoon Infant Std" panose="020B0503020103030203" pitchFamily="34" charset="0"/>
              </a:rPr>
              <a:t>Tricky words:</a:t>
            </a:r>
            <a:endParaRPr lang="en-GB" dirty="0">
              <a:latin typeface="Sassoon Infant Std" panose="020B0503020103030203" pitchFamily="34" charset="0"/>
              <a:cs typeface="Calibri"/>
            </a:endParaRPr>
          </a:p>
        </p:txBody>
      </p:sp>
      <p:pic>
        <p:nvPicPr>
          <p:cNvPr id="6" name="Picture 5" descr="A person holding a piece of paper&#10;&#10;Description automatically generated">
            <a:extLst>
              <a:ext uri="{FF2B5EF4-FFF2-40B4-BE49-F238E27FC236}">
                <a16:creationId xmlns:a16="http://schemas.microsoft.com/office/drawing/2014/main" id="{9D2D9A11-589A-7C36-A4FD-1A7C833B4AF0}"/>
              </a:ext>
            </a:extLst>
          </p:cNvPr>
          <p:cNvPicPr>
            <a:picLocks noChangeAspect="1"/>
          </p:cNvPicPr>
          <p:nvPr/>
        </p:nvPicPr>
        <p:blipFill>
          <a:blip r:embed="rId3"/>
          <a:stretch>
            <a:fillRect/>
          </a:stretch>
        </p:blipFill>
        <p:spPr>
          <a:xfrm>
            <a:off x="6023992" y="1963549"/>
            <a:ext cx="5544616" cy="3423109"/>
          </a:xfrm>
          <a:prstGeom prst="roundRect">
            <a:avLst/>
          </a:prstGeom>
        </p:spPr>
      </p:pic>
    </p:spTree>
    <p:extLst>
      <p:ext uri="{BB962C8B-B14F-4D97-AF65-F5344CB8AC3E}">
        <p14:creationId xmlns:p14="http://schemas.microsoft.com/office/powerpoint/2010/main" val="7542742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lIns="91440" tIns="45720" rIns="91440" bIns="45720" anchor="b" anchorCtr="0"/>
          <a:lstStyle/>
          <a:p>
            <a:r>
              <a:rPr lang="en-US" dirty="0">
                <a:latin typeface="Sassoon Infant Std" panose="020B0503020103030203" pitchFamily="34" charset="0"/>
              </a:rPr>
              <a:t>Phase 5 tricky words</a:t>
            </a:r>
            <a:endParaRPr lang="en-GB" dirty="0">
              <a:latin typeface="Sassoon Infant Std" panose="020B0503020103030203" pitchFamily="34" charset="0"/>
              <a:cs typeface="Calibri"/>
            </a:endParaRPr>
          </a:p>
        </p:txBody>
      </p:sp>
      <p:pic>
        <p:nvPicPr>
          <p:cNvPr id="2" name="Picture 1"/>
          <p:cNvPicPr>
            <a:picLocks noChangeAspect="1"/>
          </p:cNvPicPr>
          <p:nvPr/>
        </p:nvPicPr>
        <p:blipFill>
          <a:blip r:embed="rId3"/>
          <a:stretch>
            <a:fillRect/>
          </a:stretch>
        </p:blipFill>
        <p:spPr>
          <a:xfrm>
            <a:off x="3791744" y="1772816"/>
            <a:ext cx="5505063" cy="4968552"/>
          </a:xfrm>
          <a:prstGeom prst="rect">
            <a:avLst/>
          </a:prstGeom>
        </p:spPr>
      </p:pic>
      <p:sp>
        <p:nvSpPr>
          <p:cNvPr id="10" name="Oval 9"/>
          <p:cNvSpPr/>
          <p:nvPr/>
        </p:nvSpPr>
        <p:spPr>
          <a:xfrm>
            <a:off x="5603579" y="1890470"/>
            <a:ext cx="4176464" cy="4591496"/>
          </a:xfrm>
          <a:prstGeom prst="ellipse">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335821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DCCB653-43CD-5E45-80A3-0B2B306C73C6}"/>
              </a:ext>
            </a:extLst>
          </p:cNvPr>
          <p:cNvPicPr>
            <a:picLocks noChangeAspect="1"/>
          </p:cNvPicPr>
          <p:nvPr/>
        </p:nvPicPr>
        <p:blipFill>
          <a:blip r:embed="rId3">
            <a:alphaModFix amt="4000"/>
          </a:blip>
          <a:stretch>
            <a:fillRect/>
          </a:stretch>
        </p:blipFill>
        <p:spPr>
          <a:xfrm>
            <a:off x="263352" y="-1179512"/>
            <a:ext cx="8556550" cy="8935311"/>
          </a:xfrm>
          <a:prstGeom prst="rect">
            <a:avLst/>
          </a:prstGeom>
        </p:spPr>
      </p:pic>
      <p:sp>
        <p:nvSpPr>
          <p:cNvPr id="4" name="TextBox 3">
            <a:extLst>
              <a:ext uri="{FF2B5EF4-FFF2-40B4-BE49-F238E27FC236}">
                <a16:creationId xmlns:a16="http://schemas.microsoft.com/office/drawing/2014/main" id="{EA3E8739-0EDB-B444-A351-73F5CD537FEA}"/>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latin typeface="Sassoon Infant Std" panose="020B0503020103030203" pitchFamily="34" charset="0"/>
              </a:rPr>
              <a:t>Reading in year 2</a:t>
            </a:r>
          </a:p>
        </p:txBody>
      </p:sp>
    </p:spTree>
    <p:extLst>
      <p:ext uri="{BB962C8B-B14F-4D97-AF65-F5344CB8AC3E}">
        <p14:creationId xmlns:p14="http://schemas.microsoft.com/office/powerpoint/2010/main" val="3708247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2B201FA-7285-0380-4A79-5AA822644C78}"/>
              </a:ext>
            </a:extLst>
          </p:cNvPr>
          <p:cNvSpPr>
            <a:spLocks noGrp="1"/>
          </p:cNvSpPr>
          <p:nvPr>
            <p:ph type="title"/>
          </p:nvPr>
        </p:nvSpPr>
        <p:spPr>
          <a:xfrm>
            <a:off x="479376" y="332656"/>
            <a:ext cx="10081120" cy="1440160"/>
          </a:xfrm>
        </p:spPr>
        <p:txBody>
          <a:bodyPr/>
          <a:lstStyle/>
          <a:p>
            <a:r>
              <a:rPr lang="en-GB" dirty="0">
                <a:latin typeface="Sassoon Infant Std" panose="020B0503020103030203" pitchFamily="34" charset="0"/>
              </a:rPr>
              <a:t>Please bring books and planners in every day</a:t>
            </a:r>
          </a:p>
        </p:txBody>
      </p:sp>
      <p:pic>
        <p:nvPicPr>
          <p:cNvPr id="3074" name="Picture 2" descr="School Planners Fully Customised - School Planner Company">
            <a:extLst>
              <a:ext uri="{FF2B5EF4-FFF2-40B4-BE49-F238E27FC236}">
                <a16:creationId xmlns:a16="http://schemas.microsoft.com/office/drawing/2014/main" id="{F8F516B6-CC8A-059B-C7ED-6FB5A873C4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7688" y="2564904"/>
            <a:ext cx="4392488" cy="28136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19186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7107261-5A7B-E273-685A-7C894F19FBAA}"/>
              </a:ext>
            </a:extLst>
          </p:cNvPr>
          <p:cNvSpPr>
            <a:spLocks noGrp="1"/>
          </p:cNvSpPr>
          <p:nvPr>
            <p:ph type="body" sz="quarter" idx="10"/>
          </p:nvPr>
        </p:nvSpPr>
        <p:spPr>
          <a:xfrm>
            <a:off x="441970" y="1106187"/>
            <a:ext cx="10180016" cy="4392488"/>
          </a:xfrm>
        </p:spPr>
        <p:txBody>
          <a:bodyPr/>
          <a:lstStyle/>
          <a:p>
            <a:pPr marL="0" indent="0">
              <a:buNone/>
            </a:pPr>
            <a:r>
              <a:rPr lang="en-GB" dirty="0">
                <a:latin typeface="Sassoon Infant Std" panose="020B0503020103030203" pitchFamily="34" charset="0"/>
              </a:rPr>
              <a:t>Children will continue reading decodable (Big Cat) books until they are able to read these fluently. </a:t>
            </a:r>
          </a:p>
          <a:p>
            <a:pPr marL="0" indent="0">
              <a:buNone/>
            </a:pPr>
            <a:r>
              <a:rPr lang="en-GB" dirty="0">
                <a:latin typeface="Sassoon Infant Std" panose="020B0503020103030203" pitchFamily="34" charset="0"/>
              </a:rPr>
              <a:t>We continue reading 3x PW in reading practice sessions until they are fluent. </a:t>
            </a:r>
          </a:p>
          <a:p>
            <a:pPr marL="0" indent="0">
              <a:buNone/>
            </a:pPr>
            <a:r>
              <a:rPr lang="en-GB" dirty="0">
                <a:latin typeface="Sassoon Infant Std" panose="020B0503020103030203" pitchFamily="34" charset="0"/>
              </a:rPr>
              <a:t>They will also bring a reading for pleasure book for you to read to them. </a:t>
            </a:r>
          </a:p>
          <a:p>
            <a:pPr marL="0" indent="0">
              <a:buNone/>
            </a:pPr>
            <a:endParaRPr lang="en-GB" dirty="0"/>
          </a:p>
        </p:txBody>
      </p:sp>
      <p:sp>
        <p:nvSpPr>
          <p:cNvPr id="3" name="Title 2">
            <a:extLst>
              <a:ext uri="{FF2B5EF4-FFF2-40B4-BE49-F238E27FC236}">
                <a16:creationId xmlns:a16="http://schemas.microsoft.com/office/drawing/2014/main" id="{B2A29D28-B118-9717-B7BB-9606D3D3DF1E}"/>
              </a:ext>
            </a:extLst>
          </p:cNvPr>
          <p:cNvSpPr>
            <a:spLocks noGrp="1"/>
          </p:cNvSpPr>
          <p:nvPr>
            <p:ph type="title"/>
          </p:nvPr>
        </p:nvSpPr>
        <p:spPr>
          <a:xfrm>
            <a:off x="464320" y="-145685"/>
            <a:ext cx="9793088" cy="1152128"/>
          </a:xfrm>
        </p:spPr>
        <p:txBody>
          <a:bodyPr/>
          <a:lstStyle/>
          <a:p>
            <a:r>
              <a:rPr lang="en-GB" dirty="0">
                <a:latin typeface="Sassoon Infant Std" panose="020B0503020103030203" pitchFamily="34" charset="0"/>
              </a:rPr>
              <a:t>Decodable Reading books</a:t>
            </a:r>
          </a:p>
        </p:txBody>
      </p:sp>
      <p:pic>
        <p:nvPicPr>
          <p:cNvPr id="5" name="Picture 4">
            <a:extLst>
              <a:ext uri="{FF2B5EF4-FFF2-40B4-BE49-F238E27FC236}">
                <a16:creationId xmlns:a16="http://schemas.microsoft.com/office/drawing/2014/main" id="{0D55E5D3-1E98-0BCF-71AA-D8DD083E6922}"/>
              </a:ext>
            </a:extLst>
          </p:cNvPr>
          <p:cNvPicPr>
            <a:picLocks noChangeAspect="1"/>
          </p:cNvPicPr>
          <p:nvPr/>
        </p:nvPicPr>
        <p:blipFill>
          <a:blip r:embed="rId2"/>
          <a:stretch>
            <a:fillRect/>
          </a:stretch>
        </p:blipFill>
        <p:spPr>
          <a:xfrm>
            <a:off x="2705490" y="4077072"/>
            <a:ext cx="2159114" cy="2055477"/>
          </a:xfrm>
          <a:prstGeom prst="rect">
            <a:avLst/>
          </a:prstGeom>
          <a:effectLst>
            <a:glow rad="127000">
              <a:schemeClr val="tx1">
                <a:alpha val="4000"/>
              </a:schemeClr>
            </a:glow>
          </a:effectLst>
        </p:spPr>
      </p:pic>
      <p:pic>
        <p:nvPicPr>
          <p:cNvPr id="6" name="Picture 5">
            <a:extLst>
              <a:ext uri="{FF2B5EF4-FFF2-40B4-BE49-F238E27FC236}">
                <a16:creationId xmlns:a16="http://schemas.microsoft.com/office/drawing/2014/main" id="{A58E758B-23A9-0A8D-5E70-F1C23F37EC48}"/>
              </a:ext>
            </a:extLst>
          </p:cNvPr>
          <p:cNvPicPr>
            <a:picLocks noChangeAspect="1"/>
          </p:cNvPicPr>
          <p:nvPr/>
        </p:nvPicPr>
        <p:blipFill>
          <a:blip r:embed="rId3"/>
          <a:stretch>
            <a:fillRect/>
          </a:stretch>
        </p:blipFill>
        <p:spPr>
          <a:xfrm>
            <a:off x="8638954" y="4365104"/>
            <a:ext cx="1509216" cy="1874349"/>
          </a:xfrm>
          <a:prstGeom prst="rect">
            <a:avLst/>
          </a:prstGeom>
          <a:effectLst>
            <a:glow rad="127000">
              <a:schemeClr val="tx1">
                <a:lumMod val="95000"/>
                <a:lumOff val="5000"/>
                <a:alpha val="6000"/>
              </a:schemeClr>
            </a:glow>
          </a:effectLst>
        </p:spPr>
      </p:pic>
      <p:pic>
        <p:nvPicPr>
          <p:cNvPr id="7" name="Picture 6">
            <a:extLst>
              <a:ext uri="{FF2B5EF4-FFF2-40B4-BE49-F238E27FC236}">
                <a16:creationId xmlns:a16="http://schemas.microsoft.com/office/drawing/2014/main" id="{2D9B704E-F001-1DF2-1C8E-7350736687BB}"/>
              </a:ext>
            </a:extLst>
          </p:cNvPr>
          <p:cNvPicPr>
            <a:picLocks noChangeAspect="1"/>
          </p:cNvPicPr>
          <p:nvPr/>
        </p:nvPicPr>
        <p:blipFill>
          <a:blip r:embed="rId4"/>
          <a:stretch>
            <a:fillRect/>
          </a:stretch>
        </p:blipFill>
        <p:spPr>
          <a:xfrm>
            <a:off x="5015880" y="3857800"/>
            <a:ext cx="3418875" cy="2257748"/>
          </a:xfrm>
          <a:prstGeom prst="rect">
            <a:avLst/>
          </a:prstGeom>
        </p:spPr>
      </p:pic>
      <p:pic>
        <p:nvPicPr>
          <p:cNvPr id="8" name="Picture 7">
            <a:extLst>
              <a:ext uri="{FF2B5EF4-FFF2-40B4-BE49-F238E27FC236}">
                <a16:creationId xmlns:a16="http://schemas.microsoft.com/office/drawing/2014/main" id="{667D65BB-D8FD-A6B5-89F6-5C0B2819D723}"/>
              </a:ext>
            </a:extLst>
          </p:cNvPr>
          <p:cNvPicPr>
            <a:picLocks noChangeAspect="1"/>
          </p:cNvPicPr>
          <p:nvPr/>
        </p:nvPicPr>
        <p:blipFill>
          <a:blip r:embed="rId5"/>
          <a:stretch>
            <a:fillRect/>
          </a:stretch>
        </p:blipFill>
        <p:spPr>
          <a:xfrm>
            <a:off x="7248128" y="5069410"/>
            <a:ext cx="917010" cy="825309"/>
          </a:xfrm>
          <a:prstGeom prst="rect">
            <a:avLst/>
          </a:prstGeom>
        </p:spPr>
      </p:pic>
      <p:pic>
        <p:nvPicPr>
          <p:cNvPr id="9" name="Picture 8">
            <a:extLst>
              <a:ext uri="{FF2B5EF4-FFF2-40B4-BE49-F238E27FC236}">
                <a16:creationId xmlns:a16="http://schemas.microsoft.com/office/drawing/2014/main" id="{B3B2F78E-B52A-67C5-4393-7FF4211D0025}"/>
              </a:ext>
            </a:extLst>
          </p:cNvPr>
          <p:cNvPicPr>
            <a:picLocks noChangeAspect="1"/>
          </p:cNvPicPr>
          <p:nvPr/>
        </p:nvPicPr>
        <p:blipFill>
          <a:blip r:embed="rId6"/>
          <a:stretch>
            <a:fillRect/>
          </a:stretch>
        </p:blipFill>
        <p:spPr>
          <a:xfrm>
            <a:off x="5735960" y="5373215"/>
            <a:ext cx="576063" cy="576063"/>
          </a:xfrm>
          <a:prstGeom prst="rect">
            <a:avLst/>
          </a:prstGeom>
        </p:spPr>
      </p:pic>
    </p:spTree>
    <p:extLst>
      <p:ext uri="{BB962C8B-B14F-4D97-AF65-F5344CB8AC3E}">
        <p14:creationId xmlns:p14="http://schemas.microsoft.com/office/powerpoint/2010/main" val="6625112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C1711B4-E9DE-4763-3B36-1224229073D7}"/>
              </a:ext>
            </a:extLst>
          </p:cNvPr>
          <p:cNvSpPr>
            <a:spLocks noGrp="1"/>
          </p:cNvSpPr>
          <p:nvPr>
            <p:ph type="body" sz="quarter" idx="10"/>
          </p:nvPr>
        </p:nvSpPr>
        <p:spPr>
          <a:xfrm>
            <a:off x="191344" y="944653"/>
            <a:ext cx="6912768" cy="4824536"/>
          </a:xfrm>
        </p:spPr>
        <p:txBody>
          <a:bodyPr/>
          <a:lstStyle/>
          <a:p>
            <a:r>
              <a:rPr lang="en-GB" dirty="0">
                <a:latin typeface="Sassoon Infant Std" panose="020B0503020103030203" pitchFamily="34" charset="0"/>
              </a:rPr>
              <a:t>Little Gems are specifically designed, early chapter books. </a:t>
            </a:r>
          </a:p>
          <a:p>
            <a:r>
              <a:rPr lang="en-GB" dirty="0">
                <a:latin typeface="Sassoon Infant Std" panose="020B0503020103030203" pitchFamily="34" charset="0"/>
              </a:rPr>
              <a:t>In school, we use these as a bridge to selecting their own reading books entirely independently. </a:t>
            </a:r>
          </a:p>
          <a:p>
            <a:r>
              <a:rPr lang="en-GB" dirty="0">
                <a:latin typeface="Sassoon Infant Std" panose="020B0503020103030203" pitchFamily="34" charset="0"/>
              </a:rPr>
              <a:t>Books </a:t>
            </a:r>
            <a:r>
              <a:rPr lang="en-GB" b="1" dirty="0">
                <a:latin typeface="Sassoon Infant Std" panose="020B0503020103030203" pitchFamily="34" charset="0"/>
              </a:rPr>
              <a:t>will no longer be changed on a Friday </a:t>
            </a:r>
            <a:r>
              <a:rPr lang="en-GB" dirty="0">
                <a:latin typeface="Sassoon Infant Std" panose="020B0503020103030203" pitchFamily="34" charset="0"/>
              </a:rPr>
              <a:t>but as and when they finish their current book. </a:t>
            </a:r>
          </a:p>
          <a:p>
            <a:r>
              <a:rPr lang="en-GB" dirty="0">
                <a:latin typeface="Sassoon Infant Std" panose="020B0503020103030203" pitchFamily="34" charset="0"/>
              </a:rPr>
              <a:t>Children will read in pairs or threes and will decide together how much to read at home. </a:t>
            </a:r>
          </a:p>
          <a:p>
            <a:r>
              <a:rPr lang="en-GB" dirty="0">
                <a:latin typeface="Sassoon Infant Std" panose="020B0503020103030203" pitchFamily="34" charset="0"/>
              </a:rPr>
              <a:t>Children no longer need to re-read their book 3x with an adult. </a:t>
            </a:r>
          </a:p>
        </p:txBody>
      </p:sp>
      <p:sp>
        <p:nvSpPr>
          <p:cNvPr id="3" name="Title 2">
            <a:extLst>
              <a:ext uri="{FF2B5EF4-FFF2-40B4-BE49-F238E27FC236}">
                <a16:creationId xmlns:a16="http://schemas.microsoft.com/office/drawing/2014/main" id="{ABF31CDB-1651-42ED-FBA0-D9D51F572F71}"/>
              </a:ext>
            </a:extLst>
          </p:cNvPr>
          <p:cNvSpPr>
            <a:spLocks noGrp="1"/>
          </p:cNvSpPr>
          <p:nvPr>
            <p:ph type="title"/>
          </p:nvPr>
        </p:nvSpPr>
        <p:spPr>
          <a:xfrm>
            <a:off x="479376" y="-243408"/>
            <a:ext cx="9793088" cy="1152128"/>
          </a:xfrm>
        </p:spPr>
        <p:txBody>
          <a:bodyPr/>
          <a:lstStyle/>
          <a:p>
            <a:r>
              <a:rPr lang="en-GB" dirty="0">
                <a:latin typeface="Sassoon Infant Std" panose="020B0503020103030203" pitchFamily="34" charset="0"/>
              </a:rPr>
              <a:t>Little Gems and Beyond</a:t>
            </a:r>
          </a:p>
        </p:txBody>
      </p:sp>
      <p:sp>
        <p:nvSpPr>
          <p:cNvPr id="4" name="Text Placeholder 3">
            <a:extLst>
              <a:ext uri="{FF2B5EF4-FFF2-40B4-BE49-F238E27FC236}">
                <a16:creationId xmlns:a16="http://schemas.microsoft.com/office/drawing/2014/main" id="{5D583E17-3787-912D-6F0F-83B09552551E}"/>
              </a:ext>
            </a:extLst>
          </p:cNvPr>
          <p:cNvSpPr>
            <a:spLocks noGrp="1"/>
          </p:cNvSpPr>
          <p:nvPr>
            <p:ph type="body" sz="quarter" idx="11"/>
          </p:nvPr>
        </p:nvSpPr>
        <p:spPr>
          <a:xfrm>
            <a:off x="8040216" y="2132856"/>
            <a:ext cx="3456384" cy="4176464"/>
          </a:xfrm>
        </p:spPr>
        <p:txBody>
          <a:bodyPr/>
          <a:lstStyle/>
          <a:p>
            <a:endParaRPr lang="en-GB" dirty="0"/>
          </a:p>
        </p:txBody>
      </p:sp>
      <p:pic>
        <p:nvPicPr>
          <p:cNvPr id="1026" name="Picture 2" descr="Barrington Stoke Little Gems Pack x 6 ...">
            <a:extLst>
              <a:ext uri="{FF2B5EF4-FFF2-40B4-BE49-F238E27FC236}">
                <a16:creationId xmlns:a16="http://schemas.microsoft.com/office/drawing/2014/main" id="{A13CF01B-3100-64F8-2384-9D5CBFE4F6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34200" y="1484784"/>
            <a:ext cx="4536504" cy="45365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41713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2A0C379-4410-FF92-F2D9-00CC4ED8BF14}"/>
              </a:ext>
            </a:extLst>
          </p:cNvPr>
          <p:cNvSpPr>
            <a:spLocks noGrp="1"/>
          </p:cNvSpPr>
          <p:nvPr>
            <p:ph type="body" sz="quarter" idx="10"/>
          </p:nvPr>
        </p:nvSpPr>
        <p:spPr>
          <a:xfrm>
            <a:off x="486396" y="1212776"/>
            <a:ext cx="6833740" cy="4664496"/>
          </a:xfrm>
        </p:spPr>
        <p:txBody>
          <a:bodyPr/>
          <a:lstStyle/>
          <a:p>
            <a:r>
              <a:rPr lang="en-GB" dirty="0">
                <a:latin typeface="Sassoon Infant Std" panose="020B0503020103030203" pitchFamily="34" charset="0"/>
              </a:rPr>
              <a:t>After Little Gems, your child will begin selecting their own chapter book. This will be supported by an adult. We will still hear them read, but no longer in a group. </a:t>
            </a:r>
          </a:p>
          <a:p>
            <a:r>
              <a:rPr lang="en-GB" dirty="0">
                <a:latin typeface="Sassoon Infant Std" panose="020B0503020103030203" pitchFamily="34" charset="0"/>
              </a:rPr>
              <a:t>Books will no longer be changed on a Friday but as a when they finish their current book. </a:t>
            </a:r>
          </a:p>
          <a:p>
            <a:r>
              <a:rPr lang="en-GB" dirty="0">
                <a:latin typeface="Sassoon Infant Std" panose="020B0503020103030203" pitchFamily="34" charset="0"/>
              </a:rPr>
              <a:t>Please listen to your child read 3x pw for about fifteen minutes a day, this is the most important support you can give at home. </a:t>
            </a:r>
          </a:p>
          <a:p>
            <a:r>
              <a:rPr lang="en-GB" dirty="0">
                <a:latin typeface="Sassoon Infant Std" panose="020B0503020103030203" pitchFamily="34" charset="0"/>
              </a:rPr>
              <a:t>Please still use their planners to let us know they have read.</a:t>
            </a:r>
          </a:p>
          <a:p>
            <a:endParaRPr lang="en-GB" dirty="0"/>
          </a:p>
        </p:txBody>
      </p:sp>
      <p:sp>
        <p:nvSpPr>
          <p:cNvPr id="3" name="Title 2">
            <a:extLst>
              <a:ext uri="{FF2B5EF4-FFF2-40B4-BE49-F238E27FC236}">
                <a16:creationId xmlns:a16="http://schemas.microsoft.com/office/drawing/2014/main" id="{79C36913-CEAE-E1B7-4A4E-E3CA837DE53F}"/>
              </a:ext>
            </a:extLst>
          </p:cNvPr>
          <p:cNvSpPr>
            <a:spLocks noGrp="1"/>
          </p:cNvSpPr>
          <p:nvPr>
            <p:ph type="title"/>
          </p:nvPr>
        </p:nvSpPr>
        <p:spPr>
          <a:xfrm>
            <a:off x="479376" y="-27384"/>
            <a:ext cx="9793088" cy="1152128"/>
          </a:xfrm>
        </p:spPr>
        <p:txBody>
          <a:bodyPr/>
          <a:lstStyle/>
          <a:p>
            <a:r>
              <a:rPr lang="en-GB" dirty="0">
                <a:latin typeface="Sassoon Infant Std" panose="020B0503020103030203" pitchFamily="34" charset="0"/>
              </a:rPr>
              <a:t>Beyond Little Gems…</a:t>
            </a:r>
          </a:p>
        </p:txBody>
      </p:sp>
      <p:pic>
        <p:nvPicPr>
          <p:cNvPr id="2050" name="Picture 2" descr="Reading Chapter Books - What to Read ...">
            <a:extLst>
              <a:ext uri="{FF2B5EF4-FFF2-40B4-BE49-F238E27FC236}">
                <a16:creationId xmlns:a16="http://schemas.microsoft.com/office/drawing/2014/main" id="{E9B6468D-BAD9-4F9D-559B-7BFF2E5850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8168" y="1628800"/>
            <a:ext cx="3744416" cy="3744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2877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3557318-D965-3BF0-7C32-C043CBFB6BCF}"/>
              </a:ext>
            </a:extLst>
          </p:cNvPr>
          <p:cNvSpPr>
            <a:spLocks noGrp="1"/>
          </p:cNvSpPr>
          <p:nvPr>
            <p:ph type="body" sz="quarter" idx="10"/>
          </p:nvPr>
        </p:nvSpPr>
        <p:spPr>
          <a:xfrm>
            <a:off x="479376" y="1484784"/>
            <a:ext cx="11593288" cy="4824536"/>
          </a:xfrm>
        </p:spPr>
        <p:txBody>
          <a:bodyPr/>
          <a:lstStyle/>
          <a:p>
            <a:pPr marL="0" indent="0">
              <a:buNone/>
            </a:pPr>
            <a:r>
              <a:rPr lang="en-US" dirty="0">
                <a:latin typeface="Sassoon Infant Std" panose="020B0503020103030203" pitchFamily="34" charset="0"/>
              </a:rPr>
              <a:t>As ever, listening to your child read and talking to them about their book is the most important thing you can do to support your child at home. Read for about 15 minutes, three times a week with your child. </a:t>
            </a:r>
          </a:p>
          <a:p>
            <a:pPr marL="0" indent="0">
              <a:buNone/>
            </a:pPr>
            <a:r>
              <a:rPr lang="en-US" dirty="0">
                <a:latin typeface="Sassoon Infant Std" panose="020B0503020103030203" pitchFamily="34" charset="0"/>
              </a:rPr>
              <a:t>You could:</a:t>
            </a:r>
          </a:p>
          <a:p>
            <a:pPr marL="0" indent="0">
              <a:buNone/>
            </a:pPr>
            <a:r>
              <a:rPr lang="en-US" dirty="0">
                <a:latin typeface="Sassoon Infant Std" panose="020B0503020103030203" pitchFamily="34" charset="0"/>
              </a:rPr>
              <a:t>•	Talk about some of the interesting vocabulary you find</a:t>
            </a:r>
          </a:p>
          <a:p>
            <a:pPr marL="0" indent="0">
              <a:buNone/>
            </a:pPr>
            <a:r>
              <a:rPr lang="en-US" dirty="0">
                <a:latin typeface="Sassoon Infant Std" panose="020B0503020103030203" pitchFamily="34" charset="0"/>
              </a:rPr>
              <a:t>•	Discuss the characters – what impression do you get of them?</a:t>
            </a:r>
          </a:p>
          <a:p>
            <a:pPr marL="0" indent="0">
              <a:buNone/>
            </a:pPr>
            <a:r>
              <a:rPr lang="en-US" dirty="0">
                <a:latin typeface="Sassoon Infant Std" panose="020B0503020103030203" pitchFamily="34" charset="0"/>
              </a:rPr>
              <a:t>•	Predict what might happen next</a:t>
            </a:r>
          </a:p>
          <a:p>
            <a:pPr marL="0" indent="0">
              <a:buNone/>
            </a:pPr>
            <a:r>
              <a:rPr lang="en-US" dirty="0">
                <a:latin typeface="Sassoon Infant Std" panose="020B0503020103030203" pitchFamily="34" charset="0"/>
              </a:rPr>
              <a:t>•	Talk about the author and if they have read or heard of them before?</a:t>
            </a:r>
          </a:p>
          <a:p>
            <a:pPr marL="0" indent="0">
              <a:buNone/>
            </a:pPr>
            <a:r>
              <a:rPr lang="en-US" dirty="0">
                <a:latin typeface="Sassoon Infant Std" panose="020B0503020103030203" pitchFamily="34" charset="0"/>
              </a:rPr>
              <a:t>•	Jot down something you discussed with your child in their planner</a:t>
            </a:r>
          </a:p>
          <a:p>
            <a:pPr marL="0" indent="0">
              <a:buNone/>
            </a:pPr>
            <a:endParaRPr lang="en-US" dirty="0"/>
          </a:p>
          <a:p>
            <a:endParaRPr lang="en-GB" dirty="0"/>
          </a:p>
        </p:txBody>
      </p:sp>
      <p:sp>
        <p:nvSpPr>
          <p:cNvPr id="3" name="Title 2">
            <a:extLst>
              <a:ext uri="{FF2B5EF4-FFF2-40B4-BE49-F238E27FC236}">
                <a16:creationId xmlns:a16="http://schemas.microsoft.com/office/drawing/2014/main" id="{31D92297-C2DF-095B-FA2E-277362CFD46F}"/>
              </a:ext>
            </a:extLst>
          </p:cNvPr>
          <p:cNvSpPr>
            <a:spLocks noGrp="1"/>
          </p:cNvSpPr>
          <p:nvPr>
            <p:ph type="title"/>
          </p:nvPr>
        </p:nvSpPr>
        <p:spPr/>
        <p:txBody>
          <a:bodyPr/>
          <a:lstStyle/>
          <a:p>
            <a:r>
              <a:rPr lang="en-GB" dirty="0">
                <a:latin typeface="Sassoon Infant Std" panose="020B0503020103030203" pitchFamily="34" charset="0"/>
              </a:rPr>
              <a:t>How do I help my child read a Chapter Book?</a:t>
            </a:r>
          </a:p>
        </p:txBody>
      </p:sp>
    </p:spTree>
    <p:extLst>
      <p:ext uri="{BB962C8B-B14F-4D97-AF65-F5344CB8AC3E}">
        <p14:creationId xmlns:p14="http://schemas.microsoft.com/office/powerpoint/2010/main" val="15567795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DCCB653-43CD-5E45-80A3-0B2B306C73C6}"/>
              </a:ext>
            </a:extLst>
          </p:cNvPr>
          <p:cNvPicPr>
            <a:picLocks noChangeAspect="1"/>
          </p:cNvPicPr>
          <p:nvPr/>
        </p:nvPicPr>
        <p:blipFill>
          <a:blip r:embed="rId3">
            <a:alphaModFix amt="4000"/>
          </a:blip>
          <a:stretch>
            <a:fillRect/>
          </a:stretch>
        </p:blipFill>
        <p:spPr>
          <a:xfrm>
            <a:off x="263352" y="-1179512"/>
            <a:ext cx="8556550" cy="8935311"/>
          </a:xfrm>
          <a:prstGeom prst="rect">
            <a:avLst/>
          </a:prstGeom>
        </p:spPr>
      </p:pic>
      <p:sp>
        <p:nvSpPr>
          <p:cNvPr id="4" name="TextBox 3">
            <a:extLst>
              <a:ext uri="{FF2B5EF4-FFF2-40B4-BE49-F238E27FC236}">
                <a16:creationId xmlns:a16="http://schemas.microsoft.com/office/drawing/2014/main" id="{EA3E8739-0EDB-B444-A351-73F5CD537FEA}"/>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latin typeface="Sassoon Infant Std" panose="020B0503020103030203" pitchFamily="34" charset="0"/>
              </a:rPr>
              <a:t>Transition to spelling</a:t>
            </a:r>
          </a:p>
        </p:txBody>
      </p:sp>
      <p:pic>
        <p:nvPicPr>
          <p:cNvPr id="2" name="Picture 2">
            <a:extLst>
              <a:ext uri="{FF2B5EF4-FFF2-40B4-BE49-F238E27FC236}">
                <a16:creationId xmlns:a16="http://schemas.microsoft.com/office/drawing/2014/main" id="{13E55B22-747D-01D9-86B1-BAF998832BD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9380" b="37294"/>
          <a:stretch/>
        </p:blipFill>
        <p:spPr bwMode="auto">
          <a:xfrm>
            <a:off x="767408" y="3903995"/>
            <a:ext cx="2447366" cy="21272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7329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479376" y="1916832"/>
            <a:ext cx="8262014" cy="4392488"/>
          </a:xfrm>
        </p:spPr>
        <p:txBody>
          <a:bodyPr lIns="91440" tIns="45720" rIns="91440" bIns="45720" anchor="t"/>
          <a:lstStyle/>
          <a:p>
            <a:r>
              <a:rPr lang="en-US" dirty="0">
                <a:solidFill>
                  <a:schemeClr val="accent2"/>
                </a:solidFill>
                <a:latin typeface="Sassoon Infant Std" panose="020B0503020103030203" pitchFamily="34" charset="0"/>
                <a:cs typeface="Sakkal Majalla" panose="02000000000000000000" pitchFamily="2" charset="-78"/>
              </a:rPr>
              <a:t>Children will continue with phonics until they are confident to read and write using phase 5 sounds. </a:t>
            </a:r>
          </a:p>
          <a:p>
            <a:r>
              <a:rPr lang="en-US" dirty="0">
                <a:solidFill>
                  <a:schemeClr val="accent2"/>
                </a:solidFill>
                <a:latin typeface="Sassoon Infant Std" panose="020B0503020103030203" pitchFamily="34" charset="0"/>
                <a:cs typeface="Sakkal Majalla" panose="02000000000000000000" pitchFamily="2" charset="-78"/>
              </a:rPr>
              <a:t>After this (usually around half term), children will begin learning spellings. </a:t>
            </a:r>
          </a:p>
          <a:p>
            <a:r>
              <a:rPr lang="en-US" dirty="0">
                <a:solidFill>
                  <a:schemeClr val="accent2"/>
                </a:solidFill>
                <a:latin typeface="Sassoon Infant Std" panose="020B0503020103030203" pitchFamily="34" charset="0"/>
                <a:cs typeface="Sakkal Majalla" panose="02000000000000000000" pitchFamily="2" charset="-78"/>
              </a:rPr>
              <a:t>Phonics is foundational in teaching spellings, however, spelling rules and word structure begin to be taught more explicitly.</a:t>
            </a:r>
          </a:p>
          <a:p>
            <a:r>
              <a:rPr lang="en-US" dirty="0">
                <a:solidFill>
                  <a:schemeClr val="accent2"/>
                </a:solidFill>
                <a:latin typeface="Sassoon Infant Std" panose="020B0503020103030203" pitchFamily="34" charset="0"/>
                <a:cs typeface="Sakkal Majalla" panose="02000000000000000000" pitchFamily="2" charset="-78"/>
              </a:rPr>
              <a:t>We use Spelling Shed to teach spellings.</a:t>
            </a:r>
            <a:endParaRPr lang="en-GB" dirty="0">
              <a:solidFill>
                <a:schemeClr val="accent2"/>
              </a:solidFill>
              <a:latin typeface="Sassoon Infant Std" panose="020B0503020103030203" pitchFamily="34" charset="0"/>
              <a:cs typeface="Sakkal Majalla" panose="02000000000000000000" pitchFamily="2" charset="-78"/>
            </a:endParaRPr>
          </a:p>
        </p:txBody>
      </p:sp>
      <p:sp>
        <p:nvSpPr>
          <p:cNvPr id="2" name="Title 1"/>
          <p:cNvSpPr>
            <a:spLocks noGrp="1"/>
          </p:cNvSpPr>
          <p:nvPr>
            <p:ph type="title"/>
          </p:nvPr>
        </p:nvSpPr>
        <p:spPr/>
        <p:txBody>
          <a:bodyPr lIns="91440" tIns="45720" rIns="91440" bIns="45720" anchor="b" anchorCtr="0"/>
          <a:lstStyle/>
          <a:p>
            <a:r>
              <a:rPr lang="en-US" dirty="0">
                <a:latin typeface="Sassoon Infant Std" panose="020B0503020103030203" pitchFamily="34" charset="0"/>
              </a:rPr>
              <a:t>Spelling</a:t>
            </a:r>
            <a:r>
              <a:rPr lang="en-US" dirty="0"/>
              <a:t>	</a:t>
            </a:r>
            <a:endParaRPr lang="en-GB" dirty="0">
              <a:cs typeface="Calibri"/>
            </a:endParaRPr>
          </a:p>
        </p:txBody>
      </p:sp>
      <p:pic>
        <p:nvPicPr>
          <p:cNvPr id="5" name="Picture 4"/>
          <p:cNvPicPr>
            <a:picLocks noChangeAspect="1"/>
          </p:cNvPicPr>
          <p:nvPr/>
        </p:nvPicPr>
        <p:blipFill>
          <a:blip r:embed="rId3"/>
          <a:stretch>
            <a:fillRect/>
          </a:stretch>
        </p:blipFill>
        <p:spPr>
          <a:xfrm>
            <a:off x="9424242" y="2348331"/>
            <a:ext cx="1485705" cy="1512168"/>
          </a:xfrm>
          <a:prstGeom prst="rect">
            <a:avLst/>
          </a:prstGeom>
        </p:spPr>
      </p:pic>
      <p:pic>
        <p:nvPicPr>
          <p:cNvPr id="4" name="Picture 2">
            <a:extLst>
              <a:ext uri="{FF2B5EF4-FFF2-40B4-BE49-F238E27FC236}">
                <a16:creationId xmlns:a16="http://schemas.microsoft.com/office/drawing/2014/main" id="{D2CC77D5-6AD9-8407-9051-6F7C6F3E68F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9380" b="37294"/>
          <a:stretch/>
        </p:blipFill>
        <p:spPr bwMode="auto">
          <a:xfrm>
            <a:off x="8943411" y="4097052"/>
            <a:ext cx="2447366" cy="21272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46660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8536A-516C-0AC0-3DDA-D00EDDEE4E03}"/>
              </a:ext>
            </a:extLst>
          </p:cNvPr>
          <p:cNvSpPr>
            <a:spLocks noGrp="1"/>
          </p:cNvSpPr>
          <p:nvPr>
            <p:ph type="title"/>
          </p:nvPr>
        </p:nvSpPr>
        <p:spPr/>
        <p:txBody>
          <a:bodyPr/>
          <a:lstStyle/>
          <a:p>
            <a:r>
              <a:rPr lang="en-GB" dirty="0"/>
              <a:t>  </a:t>
            </a:r>
          </a:p>
        </p:txBody>
      </p:sp>
      <p:pic>
        <p:nvPicPr>
          <p:cNvPr id="4" name="Picture 2">
            <a:extLst>
              <a:ext uri="{FF2B5EF4-FFF2-40B4-BE49-F238E27FC236}">
                <a16:creationId xmlns:a16="http://schemas.microsoft.com/office/drawing/2014/main" id="{8759F46C-EA44-3A96-F1BE-288150E23B2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9380" b="37294"/>
          <a:stretch/>
        </p:blipFill>
        <p:spPr bwMode="auto">
          <a:xfrm>
            <a:off x="4868228" y="2116843"/>
            <a:ext cx="2447366" cy="2127277"/>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Group 10">
            <a:extLst>
              <a:ext uri="{FF2B5EF4-FFF2-40B4-BE49-F238E27FC236}">
                <a16:creationId xmlns:a16="http://schemas.microsoft.com/office/drawing/2014/main" id="{D4B337EB-9E01-37A0-FE8D-FF08EEFACA64}"/>
              </a:ext>
            </a:extLst>
          </p:cNvPr>
          <p:cNvGrpSpPr/>
          <p:nvPr/>
        </p:nvGrpSpPr>
        <p:grpSpPr>
          <a:xfrm>
            <a:off x="845350" y="2484065"/>
            <a:ext cx="3676006" cy="1181985"/>
            <a:chOff x="845350" y="2484065"/>
            <a:chExt cx="3676006" cy="1181985"/>
          </a:xfrm>
        </p:grpSpPr>
        <p:sp>
          <p:nvSpPr>
            <p:cNvPr id="5" name="Rectangle 4">
              <a:extLst>
                <a:ext uri="{FF2B5EF4-FFF2-40B4-BE49-F238E27FC236}">
                  <a16:creationId xmlns:a16="http://schemas.microsoft.com/office/drawing/2014/main" id="{EA9ED9E3-E8DE-F2F6-7A10-4F2067400DFF}"/>
                </a:ext>
              </a:extLst>
            </p:cNvPr>
            <p:cNvSpPr/>
            <p:nvPr/>
          </p:nvSpPr>
          <p:spPr>
            <a:xfrm>
              <a:off x="845350" y="2484065"/>
              <a:ext cx="3676006" cy="707886"/>
            </a:xfrm>
            <a:prstGeom prst="rect">
              <a:avLst/>
            </a:prstGeom>
            <a:noFill/>
          </p:spPr>
          <p:txBody>
            <a:bodyPr wrap="none" lIns="91440" tIns="45720" rIns="91440" bIns="45720">
              <a:spAutoFit/>
            </a:bodyPr>
            <a:lstStyle/>
            <a:p>
              <a:pPr algn="ctr"/>
              <a:r>
                <a:rPr lang="en-GB" sz="4000" dirty="0">
                  <a:ln w="0"/>
                  <a:effectLst>
                    <a:outerShdw blurRad="38100" dist="19050" dir="2700000" algn="tl" rotWithShape="0">
                      <a:schemeClr val="dk1">
                        <a:alpha val="40000"/>
                      </a:schemeClr>
                    </a:outerShdw>
                  </a:effectLst>
                  <a:latin typeface="Sassoon Infant Std" panose="020B0503020103030203" pitchFamily="34" charset="0"/>
                </a:rPr>
                <a:t>letter-sound links</a:t>
              </a:r>
              <a:endParaRPr lang="en-GB" sz="4000" b="0" cap="none" spc="0" dirty="0">
                <a:ln w="0"/>
                <a:solidFill>
                  <a:schemeClr val="tx1"/>
                </a:solidFill>
                <a:effectLst>
                  <a:outerShdw blurRad="38100" dist="19050" dir="2700000" algn="tl" rotWithShape="0">
                    <a:schemeClr val="dk1">
                      <a:alpha val="40000"/>
                    </a:schemeClr>
                  </a:outerShdw>
                </a:effectLst>
                <a:latin typeface="Sassoon Infant Std" panose="020B0503020103030203" pitchFamily="34" charset="0"/>
              </a:endParaRPr>
            </a:p>
          </p:txBody>
        </p:sp>
        <p:sp>
          <p:nvSpPr>
            <p:cNvPr id="10" name="Rectangle 9">
              <a:extLst>
                <a:ext uri="{FF2B5EF4-FFF2-40B4-BE49-F238E27FC236}">
                  <a16:creationId xmlns:a16="http://schemas.microsoft.com/office/drawing/2014/main" id="{1D3E907C-2975-1807-444A-E8D81DB74511}"/>
                </a:ext>
              </a:extLst>
            </p:cNvPr>
            <p:cNvSpPr/>
            <p:nvPr/>
          </p:nvSpPr>
          <p:spPr>
            <a:xfrm>
              <a:off x="1857645" y="3081275"/>
              <a:ext cx="1651414" cy="584775"/>
            </a:xfrm>
            <a:prstGeom prst="rect">
              <a:avLst/>
            </a:prstGeom>
            <a:noFill/>
          </p:spPr>
          <p:txBody>
            <a:bodyPr wrap="none" lIns="91440" tIns="45720" rIns="91440" bIns="45720">
              <a:spAutoFit/>
            </a:bodyPr>
            <a:lstStyle/>
            <a:p>
              <a:pPr algn="ctr"/>
              <a:r>
                <a:rPr lang="en-GB" sz="3200" b="0" cap="none" spc="0" dirty="0">
                  <a:ln w="0">
                    <a:solidFill>
                      <a:schemeClr val="tx1"/>
                    </a:solidFill>
                  </a:ln>
                  <a:solidFill>
                    <a:srgbClr val="FFDD57"/>
                  </a:solidFill>
                  <a:effectLst>
                    <a:outerShdw blurRad="38100" dist="19050" dir="2700000" algn="tl" rotWithShape="0">
                      <a:schemeClr val="dk1">
                        <a:alpha val="40000"/>
                      </a:schemeClr>
                    </a:outerShdw>
                  </a:effectLst>
                  <a:latin typeface="Muli" pitchFamily="2" charset="77"/>
                </a:rPr>
                <a:t>phonics</a:t>
              </a:r>
            </a:p>
          </p:txBody>
        </p:sp>
      </p:grpSp>
      <p:grpSp>
        <p:nvGrpSpPr>
          <p:cNvPr id="19" name="Group 18">
            <a:extLst>
              <a:ext uri="{FF2B5EF4-FFF2-40B4-BE49-F238E27FC236}">
                <a16:creationId xmlns:a16="http://schemas.microsoft.com/office/drawing/2014/main" id="{56454087-6388-5235-86C5-6527A42A8AAB}"/>
              </a:ext>
            </a:extLst>
          </p:cNvPr>
          <p:cNvGrpSpPr/>
          <p:nvPr/>
        </p:nvGrpSpPr>
        <p:grpSpPr>
          <a:xfrm>
            <a:off x="6561102" y="1525123"/>
            <a:ext cx="4052713" cy="1247920"/>
            <a:chOff x="7172719" y="1776179"/>
            <a:chExt cx="4052713" cy="1247920"/>
          </a:xfrm>
        </p:grpSpPr>
        <p:sp>
          <p:nvSpPr>
            <p:cNvPr id="6" name="Rectangle 5">
              <a:extLst>
                <a:ext uri="{FF2B5EF4-FFF2-40B4-BE49-F238E27FC236}">
                  <a16:creationId xmlns:a16="http://schemas.microsoft.com/office/drawing/2014/main" id="{CE89A124-3EBE-EFFF-DCBC-2BA53DD83AFB}"/>
                </a:ext>
              </a:extLst>
            </p:cNvPr>
            <p:cNvSpPr/>
            <p:nvPr/>
          </p:nvSpPr>
          <p:spPr>
            <a:xfrm>
              <a:off x="7172719" y="1776179"/>
              <a:ext cx="4052713" cy="707886"/>
            </a:xfrm>
            <a:prstGeom prst="rect">
              <a:avLst/>
            </a:prstGeom>
            <a:noFill/>
          </p:spPr>
          <p:txBody>
            <a:bodyPr wrap="none" lIns="91440" tIns="45720" rIns="91440" bIns="45720">
              <a:spAutoFit/>
            </a:bodyPr>
            <a:lstStyle/>
            <a:p>
              <a:pPr algn="ctr"/>
              <a:r>
                <a:rPr lang="en-GB" sz="4000" dirty="0">
                  <a:ln w="0"/>
                  <a:effectLst>
                    <a:outerShdw blurRad="38100" dist="19050" dir="2700000" algn="tl" rotWithShape="0">
                      <a:schemeClr val="dk1">
                        <a:alpha val="40000"/>
                      </a:schemeClr>
                    </a:outerShdw>
                  </a:effectLst>
                  <a:latin typeface="Sassoon Infant Std" panose="020B0503020103030203" pitchFamily="34" charset="0"/>
                </a:rPr>
                <a:t>chunks of meaning</a:t>
              </a:r>
              <a:endParaRPr lang="en-GB" sz="4000" b="0" cap="none" spc="0" dirty="0">
                <a:ln w="0"/>
                <a:solidFill>
                  <a:schemeClr val="tx1"/>
                </a:solidFill>
                <a:effectLst>
                  <a:outerShdw blurRad="38100" dist="19050" dir="2700000" algn="tl" rotWithShape="0">
                    <a:schemeClr val="dk1">
                      <a:alpha val="40000"/>
                    </a:schemeClr>
                  </a:outerShdw>
                </a:effectLst>
                <a:latin typeface="Sassoon Infant Std" panose="020B0503020103030203" pitchFamily="34" charset="0"/>
              </a:endParaRPr>
            </a:p>
          </p:txBody>
        </p:sp>
        <p:sp>
          <p:nvSpPr>
            <p:cNvPr id="12" name="Rectangle 11">
              <a:extLst>
                <a:ext uri="{FF2B5EF4-FFF2-40B4-BE49-F238E27FC236}">
                  <a16:creationId xmlns:a16="http://schemas.microsoft.com/office/drawing/2014/main" id="{1AAC6AC6-1AB8-1285-068C-DCF8F876671D}"/>
                </a:ext>
              </a:extLst>
            </p:cNvPr>
            <p:cNvSpPr/>
            <p:nvPr/>
          </p:nvSpPr>
          <p:spPr>
            <a:xfrm>
              <a:off x="7975024" y="2439324"/>
              <a:ext cx="2448107" cy="584775"/>
            </a:xfrm>
            <a:prstGeom prst="rect">
              <a:avLst/>
            </a:prstGeom>
            <a:noFill/>
          </p:spPr>
          <p:txBody>
            <a:bodyPr wrap="none" lIns="91440" tIns="45720" rIns="91440" bIns="45720">
              <a:spAutoFit/>
            </a:bodyPr>
            <a:lstStyle/>
            <a:p>
              <a:pPr algn="ctr"/>
              <a:r>
                <a:rPr lang="en-GB" sz="3200" b="0" cap="none" spc="0" dirty="0">
                  <a:ln w="0">
                    <a:solidFill>
                      <a:schemeClr val="tx1"/>
                    </a:solidFill>
                  </a:ln>
                  <a:solidFill>
                    <a:srgbClr val="FFDD57"/>
                  </a:solidFill>
                  <a:effectLst>
                    <a:outerShdw blurRad="38100" dist="19050" dir="2700000" algn="tl" rotWithShape="0">
                      <a:schemeClr val="dk1">
                        <a:alpha val="40000"/>
                      </a:schemeClr>
                    </a:outerShdw>
                  </a:effectLst>
                  <a:latin typeface="Muli" pitchFamily="2" charset="77"/>
                </a:rPr>
                <a:t>morphology</a:t>
              </a:r>
            </a:p>
          </p:txBody>
        </p:sp>
      </p:grpSp>
      <p:grpSp>
        <p:nvGrpSpPr>
          <p:cNvPr id="18" name="Group 17">
            <a:extLst>
              <a:ext uri="{FF2B5EF4-FFF2-40B4-BE49-F238E27FC236}">
                <a16:creationId xmlns:a16="http://schemas.microsoft.com/office/drawing/2014/main" id="{8B768D53-E67B-E9BE-29BD-91B8843902C1}"/>
              </a:ext>
            </a:extLst>
          </p:cNvPr>
          <p:cNvGrpSpPr/>
          <p:nvPr/>
        </p:nvGrpSpPr>
        <p:grpSpPr>
          <a:xfrm>
            <a:off x="8262051" y="3335588"/>
            <a:ext cx="3098925" cy="1226201"/>
            <a:chOff x="8209061" y="3713175"/>
            <a:chExt cx="3098925" cy="1226201"/>
          </a:xfrm>
        </p:grpSpPr>
        <p:sp>
          <p:nvSpPr>
            <p:cNvPr id="8" name="Rectangle 7">
              <a:extLst>
                <a:ext uri="{FF2B5EF4-FFF2-40B4-BE49-F238E27FC236}">
                  <a16:creationId xmlns:a16="http://schemas.microsoft.com/office/drawing/2014/main" id="{06D61B89-6A93-1F00-2EE4-8F77823F09E5}"/>
                </a:ext>
              </a:extLst>
            </p:cNvPr>
            <p:cNvSpPr/>
            <p:nvPr/>
          </p:nvSpPr>
          <p:spPr>
            <a:xfrm>
              <a:off x="8209061" y="3713175"/>
              <a:ext cx="3098925" cy="707886"/>
            </a:xfrm>
            <a:prstGeom prst="rect">
              <a:avLst/>
            </a:prstGeom>
            <a:noFill/>
          </p:spPr>
          <p:txBody>
            <a:bodyPr wrap="none" lIns="91440" tIns="45720" rIns="91440" bIns="45720">
              <a:spAutoFit/>
            </a:bodyPr>
            <a:lstStyle/>
            <a:p>
              <a:pPr algn="ctr"/>
              <a:r>
                <a:rPr lang="en-GB" sz="4000" dirty="0">
                  <a:ln w="0"/>
                  <a:effectLst>
                    <a:outerShdw blurRad="38100" dist="19050" dir="2700000" algn="tl" rotWithShape="0">
                      <a:schemeClr val="dk1">
                        <a:alpha val="40000"/>
                      </a:schemeClr>
                    </a:outerShdw>
                  </a:effectLst>
                  <a:latin typeface="Sassoon Infant Std" panose="020B0503020103030203" pitchFamily="34" charset="0"/>
                </a:rPr>
                <a:t>letter patterns</a:t>
              </a:r>
              <a:endParaRPr lang="en-GB" sz="4000" b="0" cap="none" spc="0" dirty="0">
                <a:ln w="0"/>
                <a:solidFill>
                  <a:schemeClr val="tx1"/>
                </a:solidFill>
                <a:effectLst>
                  <a:outerShdw blurRad="38100" dist="19050" dir="2700000" algn="tl" rotWithShape="0">
                    <a:schemeClr val="dk1">
                      <a:alpha val="40000"/>
                    </a:schemeClr>
                  </a:outerShdw>
                </a:effectLst>
                <a:latin typeface="Sassoon Infant Std" panose="020B0503020103030203" pitchFamily="34" charset="0"/>
              </a:endParaRPr>
            </a:p>
          </p:txBody>
        </p:sp>
        <p:sp>
          <p:nvSpPr>
            <p:cNvPr id="13" name="Rectangle 12">
              <a:extLst>
                <a:ext uri="{FF2B5EF4-FFF2-40B4-BE49-F238E27FC236}">
                  <a16:creationId xmlns:a16="http://schemas.microsoft.com/office/drawing/2014/main" id="{AEC33A9B-105E-69D3-96F6-9F679F782CE5}"/>
                </a:ext>
              </a:extLst>
            </p:cNvPr>
            <p:cNvSpPr/>
            <p:nvPr/>
          </p:nvSpPr>
          <p:spPr>
            <a:xfrm>
              <a:off x="8500489" y="4354601"/>
              <a:ext cx="2536272" cy="584775"/>
            </a:xfrm>
            <a:prstGeom prst="rect">
              <a:avLst/>
            </a:prstGeom>
            <a:noFill/>
          </p:spPr>
          <p:txBody>
            <a:bodyPr wrap="none" lIns="91440" tIns="45720" rIns="91440" bIns="45720">
              <a:spAutoFit/>
            </a:bodyPr>
            <a:lstStyle/>
            <a:p>
              <a:pPr algn="ctr"/>
              <a:r>
                <a:rPr lang="en-GB" sz="3200" b="0" cap="none" spc="0" dirty="0">
                  <a:ln w="0">
                    <a:solidFill>
                      <a:schemeClr val="tx1"/>
                    </a:solidFill>
                  </a:ln>
                  <a:solidFill>
                    <a:srgbClr val="FFDD57"/>
                  </a:solidFill>
                  <a:effectLst>
                    <a:outerShdw blurRad="38100" dist="19050" dir="2700000" algn="tl" rotWithShape="0">
                      <a:schemeClr val="dk1">
                        <a:alpha val="40000"/>
                      </a:schemeClr>
                    </a:outerShdw>
                  </a:effectLst>
                  <a:latin typeface="Muli" pitchFamily="2" charset="77"/>
                </a:rPr>
                <a:t>orthography</a:t>
              </a:r>
            </a:p>
          </p:txBody>
        </p:sp>
      </p:grpSp>
      <p:grpSp>
        <p:nvGrpSpPr>
          <p:cNvPr id="16" name="Group 15">
            <a:extLst>
              <a:ext uri="{FF2B5EF4-FFF2-40B4-BE49-F238E27FC236}">
                <a16:creationId xmlns:a16="http://schemas.microsoft.com/office/drawing/2014/main" id="{F3CB87B3-C68E-1AA1-2AC7-D7BDFEBD51D7}"/>
              </a:ext>
            </a:extLst>
          </p:cNvPr>
          <p:cNvGrpSpPr/>
          <p:nvPr/>
        </p:nvGrpSpPr>
        <p:grpSpPr>
          <a:xfrm>
            <a:off x="794854" y="4421061"/>
            <a:ext cx="3776996" cy="1292661"/>
            <a:chOff x="794854" y="4421061"/>
            <a:chExt cx="3776996" cy="1292661"/>
          </a:xfrm>
        </p:grpSpPr>
        <p:sp>
          <p:nvSpPr>
            <p:cNvPr id="9" name="Rectangle 8">
              <a:extLst>
                <a:ext uri="{FF2B5EF4-FFF2-40B4-BE49-F238E27FC236}">
                  <a16:creationId xmlns:a16="http://schemas.microsoft.com/office/drawing/2014/main" id="{B0C1F492-CBC2-86D3-3392-C1DB5F69F6D2}"/>
                </a:ext>
              </a:extLst>
            </p:cNvPr>
            <p:cNvSpPr/>
            <p:nvPr/>
          </p:nvSpPr>
          <p:spPr>
            <a:xfrm>
              <a:off x="794854" y="4421061"/>
              <a:ext cx="3776996" cy="707886"/>
            </a:xfrm>
            <a:prstGeom prst="rect">
              <a:avLst/>
            </a:prstGeom>
            <a:noFill/>
          </p:spPr>
          <p:txBody>
            <a:bodyPr wrap="none" lIns="91440" tIns="45720" rIns="91440" bIns="45720">
              <a:spAutoFit/>
            </a:bodyPr>
            <a:lstStyle/>
            <a:p>
              <a:pPr algn="ctr"/>
              <a:r>
                <a:rPr lang="en-GB" sz="4000" dirty="0">
                  <a:ln w="0"/>
                  <a:effectLst>
                    <a:outerShdw blurRad="38100" dist="19050" dir="2700000" algn="tl" rotWithShape="0">
                      <a:schemeClr val="dk1">
                        <a:alpha val="40000"/>
                      </a:schemeClr>
                    </a:outerShdw>
                  </a:effectLst>
                  <a:latin typeface="Sassoon Infant Std" panose="020B0503020103030203" pitchFamily="34" charset="0"/>
                </a:rPr>
                <a:t>memorised words</a:t>
              </a:r>
              <a:endParaRPr lang="en-GB" sz="4000" b="0" cap="none" spc="0" dirty="0">
                <a:ln w="0"/>
                <a:solidFill>
                  <a:schemeClr val="tx1"/>
                </a:solidFill>
                <a:effectLst>
                  <a:outerShdw blurRad="38100" dist="19050" dir="2700000" algn="tl" rotWithShape="0">
                    <a:schemeClr val="dk1">
                      <a:alpha val="40000"/>
                    </a:schemeClr>
                  </a:outerShdw>
                </a:effectLst>
                <a:latin typeface="Sassoon Infant Std" panose="020B0503020103030203" pitchFamily="34" charset="0"/>
              </a:endParaRPr>
            </a:p>
          </p:txBody>
        </p:sp>
        <p:sp>
          <p:nvSpPr>
            <p:cNvPr id="14" name="Rectangle 13">
              <a:extLst>
                <a:ext uri="{FF2B5EF4-FFF2-40B4-BE49-F238E27FC236}">
                  <a16:creationId xmlns:a16="http://schemas.microsoft.com/office/drawing/2014/main" id="{F4A8AD2D-0ABF-27BB-081F-C197B7577938}"/>
                </a:ext>
              </a:extLst>
            </p:cNvPr>
            <p:cNvSpPr/>
            <p:nvPr/>
          </p:nvSpPr>
          <p:spPr>
            <a:xfrm>
              <a:off x="1214043" y="5128947"/>
              <a:ext cx="2938625" cy="584775"/>
            </a:xfrm>
            <a:prstGeom prst="rect">
              <a:avLst/>
            </a:prstGeom>
            <a:noFill/>
          </p:spPr>
          <p:txBody>
            <a:bodyPr wrap="none" lIns="91440" tIns="45720" rIns="91440" bIns="45720">
              <a:spAutoFit/>
            </a:bodyPr>
            <a:lstStyle/>
            <a:p>
              <a:pPr algn="ctr"/>
              <a:r>
                <a:rPr lang="en-GB" sz="3200" b="0" cap="none" spc="0" dirty="0">
                  <a:ln w="0">
                    <a:solidFill>
                      <a:schemeClr val="tx1"/>
                    </a:solidFill>
                  </a:ln>
                  <a:solidFill>
                    <a:srgbClr val="FFDD57"/>
                  </a:solidFill>
                  <a:effectLst>
                    <a:outerShdw blurRad="38100" dist="19050" dir="2700000" algn="tl" rotWithShape="0">
                      <a:schemeClr val="dk1">
                        <a:alpha val="40000"/>
                      </a:schemeClr>
                    </a:outerShdw>
                  </a:effectLst>
                  <a:latin typeface="Muli" pitchFamily="2" charset="77"/>
                </a:rPr>
                <a:t>visual memory</a:t>
              </a:r>
            </a:p>
          </p:txBody>
        </p:sp>
      </p:grpSp>
      <p:grpSp>
        <p:nvGrpSpPr>
          <p:cNvPr id="17" name="Group 16">
            <a:extLst>
              <a:ext uri="{FF2B5EF4-FFF2-40B4-BE49-F238E27FC236}">
                <a16:creationId xmlns:a16="http://schemas.microsoft.com/office/drawing/2014/main" id="{289A1A4D-A6CE-C46B-5844-B24C17BDFF69}"/>
              </a:ext>
            </a:extLst>
          </p:cNvPr>
          <p:cNvGrpSpPr/>
          <p:nvPr/>
        </p:nvGrpSpPr>
        <p:grpSpPr>
          <a:xfrm>
            <a:off x="4934129" y="5203215"/>
            <a:ext cx="5118709" cy="1156013"/>
            <a:chOff x="4934129" y="5203215"/>
            <a:chExt cx="5118709" cy="1156013"/>
          </a:xfrm>
        </p:grpSpPr>
        <p:sp>
          <p:nvSpPr>
            <p:cNvPr id="7" name="Rectangle 6">
              <a:extLst>
                <a:ext uri="{FF2B5EF4-FFF2-40B4-BE49-F238E27FC236}">
                  <a16:creationId xmlns:a16="http://schemas.microsoft.com/office/drawing/2014/main" id="{21C5526B-5BC1-D7E5-82E5-858B30BD1B2B}"/>
                </a:ext>
              </a:extLst>
            </p:cNvPr>
            <p:cNvSpPr/>
            <p:nvPr/>
          </p:nvSpPr>
          <p:spPr>
            <a:xfrm>
              <a:off x="4934129" y="5203215"/>
              <a:ext cx="5118709" cy="707886"/>
            </a:xfrm>
            <a:prstGeom prst="rect">
              <a:avLst/>
            </a:prstGeom>
            <a:noFill/>
          </p:spPr>
          <p:txBody>
            <a:bodyPr wrap="none" lIns="91440" tIns="45720" rIns="91440" bIns="45720">
              <a:spAutoFit/>
            </a:bodyPr>
            <a:lstStyle/>
            <a:p>
              <a:pPr algn="ctr"/>
              <a:r>
                <a:rPr lang="en-GB" sz="4000" dirty="0">
                  <a:ln w="0"/>
                  <a:effectLst>
                    <a:outerShdw blurRad="38100" dist="19050" dir="2700000" algn="tl" rotWithShape="0">
                      <a:schemeClr val="dk1">
                        <a:alpha val="40000"/>
                      </a:schemeClr>
                    </a:outerShdw>
                  </a:effectLst>
                  <a:latin typeface="Sassoon Infant Std" panose="020B0503020103030203" pitchFamily="34" charset="0"/>
                </a:rPr>
                <a:t>where words come from</a:t>
              </a:r>
              <a:endParaRPr lang="en-GB" sz="4000" b="0" cap="none" spc="0" dirty="0">
                <a:ln w="0"/>
                <a:solidFill>
                  <a:schemeClr val="tx1"/>
                </a:solidFill>
                <a:effectLst>
                  <a:outerShdw blurRad="38100" dist="19050" dir="2700000" algn="tl" rotWithShape="0">
                    <a:schemeClr val="dk1">
                      <a:alpha val="40000"/>
                    </a:schemeClr>
                  </a:outerShdw>
                </a:effectLst>
                <a:latin typeface="Sassoon Infant Std" panose="020B0503020103030203" pitchFamily="34" charset="0"/>
              </a:endParaRPr>
            </a:p>
          </p:txBody>
        </p:sp>
        <p:sp>
          <p:nvSpPr>
            <p:cNvPr id="15" name="Rectangle 14">
              <a:extLst>
                <a:ext uri="{FF2B5EF4-FFF2-40B4-BE49-F238E27FC236}">
                  <a16:creationId xmlns:a16="http://schemas.microsoft.com/office/drawing/2014/main" id="{6955A3B8-7DE6-AD75-057F-AA77C461658B}"/>
                </a:ext>
              </a:extLst>
            </p:cNvPr>
            <p:cNvSpPr/>
            <p:nvPr/>
          </p:nvSpPr>
          <p:spPr>
            <a:xfrm>
              <a:off x="6504225" y="5774453"/>
              <a:ext cx="2162772" cy="584775"/>
            </a:xfrm>
            <a:prstGeom prst="rect">
              <a:avLst/>
            </a:prstGeom>
            <a:noFill/>
          </p:spPr>
          <p:txBody>
            <a:bodyPr wrap="none" lIns="91440" tIns="45720" rIns="91440" bIns="45720">
              <a:spAutoFit/>
            </a:bodyPr>
            <a:lstStyle/>
            <a:p>
              <a:pPr algn="ctr"/>
              <a:r>
                <a:rPr lang="en-GB" sz="3200" dirty="0">
                  <a:ln w="0">
                    <a:solidFill>
                      <a:schemeClr val="tx1"/>
                    </a:solidFill>
                  </a:ln>
                  <a:solidFill>
                    <a:srgbClr val="FFDD57"/>
                  </a:solidFill>
                  <a:effectLst>
                    <a:outerShdw blurRad="38100" dist="19050" dir="2700000" algn="tl" rotWithShape="0">
                      <a:schemeClr val="dk1">
                        <a:alpha val="40000"/>
                      </a:schemeClr>
                    </a:outerShdw>
                  </a:effectLst>
                  <a:latin typeface="Muli" pitchFamily="2" charset="77"/>
                </a:rPr>
                <a:t>etymology</a:t>
              </a:r>
              <a:endParaRPr lang="en-GB" sz="3200" b="0" cap="none" spc="0" dirty="0">
                <a:ln w="0">
                  <a:solidFill>
                    <a:schemeClr val="tx1"/>
                  </a:solidFill>
                </a:ln>
                <a:solidFill>
                  <a:srgbClr val="FFDD57"/>
                </a:solidFill>
                <a:effectLst>
                  <a:outerShdw blurRad="38100" dist="19050" dir="2700000" algn="tl" rotWithShape="0">
                    <a:schemeClr val="dk1">
                      <a:alpha val="40000"/>
                    </a:schemeClr>
                  </a:outerShdw>
                </a:effectLst>
                <a:latin typeface="Muli" pitchFamily="2" charset="77"/>
              </a:endParaRPr>
            </a:p>
          </p:txBody>
        </p:sp>
      </p:grpSp>
      <p:sp>
        <p:nvSpPr>
          <p:cNvPr id="20" name="TextBox 19">
            <a:extLst>
              <a:ext uri="{FF2B5EF4-FFF2-40B4-BE49-F238E27FC236}">
                <a16:creationId xmlns:a16="http://schemas.microsoft.com/office/drawing/2014/main" id="{6965B21D-6203-CE45-A94F-F834B0D1FF86}"/>
              </a:ext>
            </a:extLst>
          </p:cNvPr>
          <p:cNvSpPr txBox="1"/>
          <p:nvPr/>
        </p:nvSpPr>
        <p:spPr>
          <a:xfrm>
            <a:off x="623392" y="599813"/>
            <a:ext cx="6096000" cy="1477328"/>
          </a:xfrm>
          <a:prstGeom prst="rect">
            <a:avLst/>
          </a:prstGeom>
          <a:solidFill>
            <a:srgbClr val="FFFFCC"/>
          </a:solidFill>
        </p:spPr>
        <p:txBody>
          <a:bodyPr wrap="square">
            <a:spAutoFit/>
          </a:bodyPr>
          <a:lstStyle/>
          <a:p>
            <a:r>
              <a:rPr lang="en-GB" sz="1800" dirty="0">
                <a:latin typeface="Sassoon Infant Std" panose="020B0503020103030203" pitchFamily="34" charset="0"/>
              </a:rPr>
              <a:t>Research has shown that learning to spell is much more than just memorising a list of words. </a:t>
            </a:r>
            <a:br>
              <a:rPr lang="en-GB" sz="1800" dirty="0">
                <a:latin typeface="Sassoon Infant Std" panose="020B0503020103030203" pitchFamily="34" charset="0"/>
              </a:rPr>
            </a:br>
            <a:r>
              <a:rPr lang="en-GB" sz="1800" dirty="0">
                <a:latin typeface="Sassoon Infant Std" panose="020B0503020103030203" pitchFamily="34" charset="0"/>
              </a:rPr>
              <a:t>. </a:t>
            </a:r>
            <a:br>
              <a:rPr lang="en-GB" sz="1800" dirty="0">
                <a:latin typeface="Sassoon Infant Std" panose="020B0503020103030203" pitchFamily="34" charset="0"/>
              </a:rPr>
            </a:br>
            <a:r>
              <a:rPr lang="en-GB" sz="1800" dirty="0">
                <a:latin typeface="Sassoon Infant Std" panose="020B0503020103030203" pitchFamily="34" charset="0"/>
              </a:rPr>
              <a:t>Spelling Shed helps children develop their language skills, so they learn HOW to spell, not just a list of words. </a:t>
            </a:r>
            <a:endParaRPr lang="en-GB" dirty="0"/>
          </a:p>
        </p:txBody>
      </p:sp>
    </p:spTree>
    <p:extLst>
      <p:ext uri="{BB962C8B-B14F-4D97-AF65-F5344CB8AC3E}">
        <p14:creationId xmlns:p14="http://schemas.microsoft.com/office/powerpoint/2010/main" val="18365852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1594DC-E550-C26A-C0A0-0E29E8FAA048}"/>
              </a:ext>
            </a:extLst>
          </p:cNvPr>
          <p:cNvSpPr>
            <a:spLocks noGrp="1"/>
          </p:cNvSpPr>
          <p:nvPr>
            <p:ph type="title"/>
          </p:nvPr>
        </p:nvSpPr>
        <p:spPr>
          <a:xfrm>
            <a:off x="838200" y="365125"/>
            <a:ext cx="5977880" cy="1263675"/>
          </a:xfrm>
        </p:spPr>
        <p:txBody>
          <a:bodyPr/>
          <a:lstStyle/>
          <a:p>
            <a:r>
              <a:rPr lang="en-GB" dirty="0">
                <a:latin typeface="Sassoon Infant Std" panose="020B0503020103030203" pitchFamily="34" charset="0"/>
              </a:rPr>
              <a:t>How To Use Spelling Shed</a:t>
            </a:r>
          </a:p>
        </p:txBody>
      </p:sp>
      <p:pic>
        <p:nvPicPr>
          <p:cNvPr id="5" name="Content Placeholder 4" descr="A group of children looking at computers&#10;&#10;Description automatically generated">
            <a:extLst>
              <a:ext uri="{FF2B5EF4-FFF2-40B4-BE49-F238E27FC236}">
                <a16:creationId xmlns:a16="http://schemas.microsoft.com/office/drawing/2014/main" id="{26DEAD41-2840-375A-22AD-073989DA19FD}"/>
              </a:ext>
            </a:extLst>
          </p:cNvPr>
          <p:cNvPicPr>
            <a:picLocks noGrp="1" noChangeAspect="1"/>
          </p:cNvPicPr>
          <p:nvPr>
            <p:ph idx="1"/>
          </p:nvPr>
        </p:nvPicPr>
        <p:blipFill>
          <a:blip r:embed="rId3"/>
          <a:stretch>
            <a:fillRect/>
          </a:stretch>
        </p:blipFill>
        <p:spPr>
          <a:xfrm>
            <a:off x="193485" y="1839072"/>
            <a:ext cx="7794067" cy="3810433"/>
          </a:xfrm>
        </p:spPr>
      </p:pic>
      <p:pic>
        <p:nvPicPr>
          <p:cNvPr id="7" name="Picture 6" descr="A screenshot of a computer&#10;&#10;Description automatically generated">
            <a:extLst>
              <a:ext uri="{FF2B5EF4-FFF2-40B4-BE49-F238E27FC236}">
                <a16:creationId xmlns:a16="http://schemas.microsoft.com/office/drawing/2014/main" id="{FE732E3B-88BC-38EF-3F3D-66ABF0A9FADC}"/>
              </a:ext>
            </a:extLst>
          </p:cNvPr>
          <p:cNvPicPr>
            <a:picLocks noChangeAspect="1"/>
          </p:cNvPicPr>
          <p:nvPr/>
        </p:nvPicPr>
        <p:blipFill>
          <a:blip r:embed="rId4"/>
          <a:stretch>
            <a:fillRect/>
          </a:stretch>
        </p:blipFill>
        <p:spPr>
          <a:xfrm>
            <a:off x="2553718" y="3136549"/>
            <a:ext cx="7310718" cy="3569052"/>
          </a:xfrm>
          <a:prstGeom prst="rect">
            <a:avLst/>
          </a:prstGeom>
        </p:spPr>
      </p:pic>
      <p:sp>
        <p:nvSpPr>
          <p:cNvPr id="8" name="Right Arrow 7">
            <a:extLst>
              <a:ext uri="{FF2B5EF4-FFF2-40B4-BE49-F238E27FC236}">
                <a16:creationId xmlns:a16="http://schemas.microsoft.com/office/drawing/2014/main" id="{DB7CB67F-5738-9CF2-8E48-F4D0E98A5BBB}"/>
              </a:ext>
            </a:extLst>
          </p:cNvPr>
          <p:cNvSpPr/>
          <p:nvPr/>
        </p:nvSpPr>
        <p:spPr>
          <a:xfrm rot="10800000">
            <a:off x="7987552" y="1839072"/>
            <a:ext cx="2111188" cy="941294"/>
          </a:xfrm>
          <a:prstGeom prst="rightArrow">
            <a:avLst/>
          </a:prstGeom>
          <a:solidFill>
            <a:schemeClr val="accent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w="38100">
                <a:solidFill>
                  <a:srgbClr val="121212"/>
                </a:solidFill>
              </a:ln>
              <a:solidFill>
                <a:srgbClr val="FFFFFF"/>
              </a:solidFill>
              <a:effectLst/>
              <a:uLnTx/>
              <a:uFillTx/>
              <a:latin typeface="Calibri" panose="020F0502020204030204"/>
              <a:ea typeface="+mn-ea"/>
              <a:cs typeface="+mn-cs"/>
            </a:endParaRPr>
          </a:p>
        </p:txBody>
      </p:sp>
      <p:sp>
        <p:nvSpPr>
          <p:cNvPr id="9" name="Right Arrow 8">
            <a:extLst>
              <a:ext uri="{FF2B5EF4-FFF2-40B4-BE49-F238E27FC236}">
                <a16:creationId xmlns:a16="http://schemas.microsoft.com/office/drawing/2014/main" id="{9D9D3816-51E9-B3A3-283B-30411380EA82}"/>
              </a:ext>
            </a:extLst>
          </p:cNvPr>
          <p:cNvSpPr/>
          <p:nvPr/>
        </p:nvSpPr>
        <p:spPr>
          <a:xfrm rot="10800000">
            <a:off x="7771176" y="5399181"/>
            <a:ext cx="2111188" cy="941294"/>
          </a:xfrm>
          <a:prstGeom prst="rightArrow">
            <a:avLst/>
          </a:prstGeom>
          <a:solidFill>
            <a:schemeClr val="accent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w="38100">
                <a:solidFill>
                  <a:srgbClr val="121212"/>
                </a:solid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303757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F79CB55-AF5F-1B59-7492-8A1BEB488D76}"/>
              </a:ext>
            </a:extLst>
          </p:cNvPr>
          <p:cNvSpPr>
            <a:spLocks noGrp="1"/>
          </p:cNvSpPr>
          <p:nvPr>
            <p:ph idx="1"/>
          </p:nvPr>
        </p:nvSpPr>
        <p:spPr>
          <a:xfrm>
            <a:off x="838200" y="1196752"/>
            <a:ext cx="10515600" cy="4980211"/>
          </a:xfrm>
        </p:spPr>
        <p:txBody>
          <a:bodyPr>
            <a:normAutofit/>
          </a:bodyPr>
          <a:lstStyle/>
          <a:p>
            <a:r>
              <a:rPr lang="en-GB" sz="2800" dirty="0">
                <a:latin typeface="Sassoon Infant Std" panose="020B0503020103030203" pitchFamily="34" charset="0"/>
              </a:rPr>
              <a:t>When we move to spelling shed, you will be given a log in. </a:t>
            </a:r>
          </a:p>
          <a:p>
            <a:r>
              <a:rPr lang="en-GB" sz="2800" dirty="0">
                <a:latin typeface="Sassoon Infant Std" panose="020B0503020103030203" pitchFamily="34" charset="0"/>
              </a:rPr>
              <a:t>You will also be given a parent guide which will support you to log in. </a:t>
            </a:r>
          </a:p>
          <a:p>
            <a:r>
              <a:rPr lang="en-GB" sz="2800" dirty="0">
                <a:latin typeface="Sassoon Infant Std" panose="020B0503020103030203" pitchFamily="34" charset="0"/>
              </a:rPr>
              <a:t>Spellings will continue to be stuck in planners</a:t>
            </a:r>
          </a:p>
          <a:p>
            <a:r>
              <a:rPr lang="en-GB" sz="2800" dirty="0">
                <a:latin typeface="Sassoon Infant Std" panose="020B0503020103030203" pitchFamily="34" charset="0"/>
              </a:rPr>
              <a:t>If preferred, you can practise spellings using paper- just jot this down in their planner so that we can keep track of their practise.  </a:t>
            </a:r>
          </a:p>
        </p:txBody>
      </p:sp>
      <p:pic>
        <p:nvPicPr>
          <p:cNvPr id="4" name="Content Placeholder 4" descr="A close-up of a qr code&#10;&#10;Description automatically generated">
            <a:extLst>
              <a:ext uri="{FF2B5EF4-FFF2-40B4-BE49-F238E27FC236}">
                <a16:creationId xmlns:a16="http://schemas.microsoft.com/office/drawing/2014/main" id="{DA783F5A-3C66-E03A-205D-22F08F330492}"/>
              </a:ext>
            </a:extLst>
          </p:cNvPr>
          <p:cNvPicPr>
            <a:picLocks noChangeAspect="1"/>
          </p:cNvPicPr>
          <p:nvPr/>
        </p:nvPicPr>
        <p:blipFill>
          <a:blip r:embed="rId2"/>
          <a:stretch>
            <a:fillRect/>
          </a:stretch>
        </p:blipFill>
        <p:spPr>
          <a:xfrm>
            <a:off x="4151784" y="4509120"/>
            <a:ext cx="4394732" cy="1966778"/>
          </a:xfrm>
          <a:prstGeom prst="rect">
            <a:avLst/>
          </a:prstGeom>
        </p:spPr>
      </p:pic>
    </p:spTree>
    <p:extLst>
      <p:ext uri="{BB962C8B-B14F-4D97-AF65-F5344CB8AC3E}">
        <p14:creationId xmlns:p14="http://schemas.microsoft.com/office/powerpoint/2010/main" val="1922178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07DBB20-2EB0-A44A-886D-D675349D6144}"/>
              </a:ext>
            </a:extLst>
          </p:cNvPr>
          <p:cNvSpPr>
            <a:spLocks noGrp="1"/>
          </p:cNvSpPr>
          <p:nvPr>
            <p:ph type="body" sz="quarter" idx="10"/>
          </p:nvPr>
        </p:nvSpPr>
        <p:spPr/>
        <p:txBody>
          <a:bodyPr/>
          <a:lstStyle/>
          <a:p>
            <a:r>
              <a:rPr lang="en-US" sz="4400" dirty="0"/>
              <a:t>One of the greatest gifts adults can give is to read to children </a:t>
            </a:r>
          </a:p>
          <a:p>
            <a:r>
              <a:rPr lang="en-US" b="0" dirty="0"/>
              <a:t>Carl Sagan</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Presentation cover">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FFFFFF"/>
        </a:solidFill>
        <a:ln w="254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45718" tIns="45718" rIns="45718" bIns="45718"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defPPr>
      </a:lstStyle>
    </a:spDef>
    <a:lnDef>
      <a:spPr bwMode="auto">
        <a:xfrm>
          <a:off x="0" y="0"/>
          <a:ext cx="1" cy="1"/>
        </a:xfrm>
        <a:custGeom>
          <a:avLst/>
          <a:gdLst/>
          <a:ahLst/>
          <a:cxnLst/>
          <a:rect l="0" t="0" r="0" b="0"/>
          <a:pathLst/>
        </a:custGeom>
        <a:solidFill>
          <a:srgbClr val="FFFFFF"/>
        </a:solidFill>
        <a:ln w="254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45718" tIns="45718" rIns="45718" bIns="45718"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defPPr>
      </a:lst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1_Office Theme">
  <a:themeElements>
    <a:clrScheme name="Spelling Shed">
      <a:dk1>
        <a:srgbClr val="121212"/>
      </a:dk1>
      <a:lt1>
        <a:srgbClr val="FFFFFF"/>
      </a:lt1>
      <a:dk2>
        <a:srgbClr val="44546A"/>
      </a:dk2>
      <a:lt2>
        <a:srgbClr val="E7E6E6"/>
      </a:lt2>
      <a:accent1>
        <a:srgbClr val="3273DC"/>
      </a:accent1>
      <a:accent2>
        <a:srgbClr val="23D160"/>
      </a:accent2>
      <a:accent3>
        <a:srgbClr val="FFDD57"/>
      </a:accent3>
      <a:accent4>
        <a:srgbClr val="EA9D20"/>
      </a:accent4>
      <a:accent5>
        <a:srgbClr val="FF3860"/>
      </a:accent5>
      <a:accent6>
        <a:srgbClr val="7957D5"/>
      </a:accent6>
      <a:hlink>
        <a:srgbClr val="209CEE"/>
      </a:hlink>
      <a:folHlink>
        <a:srgbClr val="F138C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A8B5FF975E86E419408F0FD934CB0B4" ma:contentTypeVersion="18" ma:contentTypeDescription="Create a new document." ma:contentTypeScope="" ma:versionID="b69a1bef2b8a12c191972754e27806e7">
  <xsd:schema xmlns:xsd="http://www.w3.org/2001/XMLSchema" xmlns:xs="http://www.w3.org/2001/XMLSchema" xmlns:p="http://schemas.microsoft.com/office/2006/metadata/properties" xmlns:ns2="d8a42690-dfbb-43b2-920e-db54a06070b6" xmlns:ns3="9465b505-f663-4aab-9f64-24a935a336e2" targetNamespace="http://schemas.microsoft.com/office/2006/metadata/properties" ma:root="true" ma:fieldsID="efe49e87d38e4bad30ecb3900329ed46" ns2:_="" ns3:_="">
    <xsd:import namespace="d8a42690-dfbb-43b2-920e-db54a06070b6"/>
    <xsd:import namespace="9465b505-f663-4aab-9f64-24a935a336e2"/>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GenerationTime" minOccurs="0"/>
                <xsd:element ref="ns2:MediaServiceEventHashCode" minOccurs="0"/>
                <xsd:element ref="ns2:MediaServiceAutoKeyPoints" minOccurs="0"/>
                <xsd:element ref="ns2:MediaServiceKeyPoints" minOccurs="0"/>
                <xsd:element ref="ns2:MediaServiceLocation" minOccurs="0"/>
                <xsd:element ref="ns2:MediaServiceOCR"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8a42690-dfbb-43b2-920e-db54a06070b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6b1fdb8e-0c25-4cfa-873f-eec86a9e1cb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465b505-f663-4aab-9f64-24a935a336e2"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c780a347-e4c5-4834-95f7-69724403b166}" ma:internalName="TaxCatchAll" ma:showField="CatchAllData" ma:web="9465b505-f663-4aab-9f64-24a935a336e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8a42690-dfbb-43b2-920e-db54a06070b6">
      <Terms xmlns="http://schemas.microsoft.com/office/infopath/2007/PartnerControls"/>
    </lcf76f155ced4ddcb4097134ff3c332f>
    <TaxCatchAll xmlns="9465b505-f663-4aab-9f64-24a935a336e2"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A7759B6-0A47-47B0-941A-096CF8DF7F5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8a42690-dfbb-43b2-920e-db54a06070b6"/>
    <ds:schemaRef ds:uri="9465b505-f663-4aab-9f64-24a935a336e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B8E684-7516-47AC-9294-08AAE612A259}">
  <ds:schemaRefs>
    <ds:schemaRef ds:uri="6d6ce26d-438a-4f93-8ad7-b70bc8847f7f"/>
    <ds:schemaRef ds:uri="http://schemas.microsoft.com/office/2006/documentManagement/types"/>
    <ds:schemaRef ds:uri="http://schemas.openxmlformats.org/package/2006/metadata/core-properties"/>
    <ds:schemaRef ds:uri="http://schemas.microsoft.com/office/2006/metadata/properties"/>
    <ds:schemaRef ds:uri="http://schemas.microsoft.com/office/infopath/2007/PartnerControls"/>
    <ds:schemaRef ds:uri="http://schemas.microsoft.com/sharepoint/v3"/>
    <ds:schemaRef ds:uri="http://purl.org/dc/dcmitype/"/>
    <ds:schemaRef ds:uri="b390c623-81a0-476f-984a-5b2ad478ef4f"/>
    <ds:schemaRef ds:uri="http://www.w3.org/XML/1998/namespace"/>
    <ds:schemaRef ds:uri="http://purl.org/dc/terms/"/>
    <ds:schemaRef ds:uri="http://purl.org/dc/elements/1.1/"/>
    <ds:schemaRef ds:uri="d8a42690-dfbb-43b2-920e-db54a06070b6"/>
    <ds:schemaRef ds:uri="9465b505-f663-4aab-9f64-24a935a336e2"/>
  </ds:schemaRefs>
</ds:datastoreItem>
</file>

<file path=customXml/itemProps3.xml><?xml version="1.0" encoding="utf-8"?>
<ds:datastoreItem xmlns:ds="http://schemas.openxmlformats.org/officeDocument/2006/customXml" ds:itemID="{B625A118-A614-4A41-B843-FEF7057E296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51687</TotalTime>
  <Words>1937</Words>
  <Application>Microsoft Office PowerPoint</Application>
  <PresentationFormat>Widescreen</PresentationFormat>
  <Paragraphs>188</Paragraphs>
  <Slides>23</Slides>
  <Notes>17</Notes>
  <HiddenSlides>0</HiddenSlides>
  <MMClips>0</MMClips>
  <ScaleCrop>false</ScaleCrop>
  <HeadingPairs>
    <vt:vector size="6" baseType="variant">
      <vt:variant>
        <vt:lpstr>Fonts Used</vt:lpstr>
      </vt:variant>
      <vt:variant>
        <vt:i4>10</vt:i4>
      </vt:variant>
      <vt:variant>
        <vt:lpstr>Theme</vt:lpstr>
      </vt:variant>
      <vt:variant>
        <vt:i4>6</vt:i4>
      </vt:variant>
      <vt:variant>
        <vt:lpstr>Slide Titles</vt:lpstr>
      </vt:variant>
      <vt:variant>
        <vt:i4>23</vt:i4>
      </vt:variant>
    </vt:vector>
  </HeadingPairs>
  <TitlesOfParts>
    <vt:vector size="39" baseType="lpstr">
      <vt:lpstr>Arial</vt:lpstr>
      <vt:lpstr>Arial,Sans-Serif</vt:lpstr>
      <vt:lpstr>Calibri</vt:lpstr>
      <vt:lpstr>Calibri Light</vt:lpstr>
      <vt:lpstr>Gotham Narrow Bold</vt:lpstr>
      <vt:lpstr>Muli</vt:lpstr>
      <vt:lpstr>Open Sans</vt:lpstr>
      <vt:lpstr>Open Sans Light</vt:lpstr>
      <vt:lpstr>OpenDyslexicAlta</vt:lpstr>
      <vt:lpstr>Sassoon Infant Std</vt:lpstr>
      <vt:lpstr>Presentation cover</vt:lpstr>
      <vt:lpstr>Normal body copy page</vt:lpstr>
      <vt:lpstr>Custom Design</vt:lpstr>
      <vt:lpstr>3_Normal body copy page</vt:lpstr>
      <vt:lpstr>4_Normal body copy page</vt:lpstr>
      <vt:lpstr>1_Office Theme</vt:lpstr>
      <vt:lpstr>PowerPoint Presentation</vt:lpstr>
      <vt:lpstr>PowerPoint Presentation</vt:lpstr>
      <vt:lpstr>How many times have you already read today?</vt:lpstr>
      <vt:lpstr>PowerPoint Presentation</vt:lpstr>
      <vt:lpstr>Phonics is:</vt:lpstr>
      <vt:lpstr>Terminology</vt:lpstr>
      <vt:lpstr>The progression</vt:lpstr>
      <vt:lpstr>A complex code…</vt:lpstr>
      <vt:lpstr>Best Bets</vt:lpstr>
      <vt:lpstr>Tricky words:</vt:lpstr>
      <vt:lpstr>Phase 5 tricky words</vt:lpstr>
      <vt:lpstr>PowerPoint Presentation</vt:lpstr>
      <vt:lpstr>Please bring books and planners in every day</vt:lpstr>
      <vt:lpstr>Decodable Reading books</vt:lpstr>
      <vt:lpstr>Little Gems and Beyond</vt:lpstr>
      <vt:lpstr>Beyond Little Gems…</vt:lpstr>
      <vt:lpstr>How do I help my child read a Chapter Book?</vt:lpstr>
      <vt:lpstr>PowerPoint Presentation</vt:lpstr>
      <vt:lpstr>Spelling </vt:lpstr>
      <vt:lpstr>  </vt:lpstr>
      <vt:lpstr>How To Use Spelling Shed</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julie sherrington</dc:creator>
  <cp:lastModifiedBy>Libby Meyer</cp:lastModifiedBy>
  <cp:revision>1062</cp:revision>
  <cp:lastPrinted>2021-11-08T18:32:12Z</cp:lastPrinted>
  <dcterms:modified xsi:type="dcterms:W3CDTF">2024-10-15T08:40:08Z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0x01010064977DC1581EF449A9C26F70477327A5</vt:lpwstr>
  </property>
  <property fmtid="{D5CDD505-2E9C-101B-9397-08002B2CF9AE}" pid="3" name="MediaServiceImageTags">
    <vt:lpwstr/>
  </property>
</Properties>
</file>