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4" d="100"/>
          <a:sy n="64" d="100"/>
        </p:scale>
        <p:origin x="74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2B5C17A-2FCB-4CF2-A259-EAFE297A4430}" type="datetimeFigureOut">
              <a:rPr lang="en-GB" smtClean="0"/>
              <a:t>13/02/2025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3F45C5-E90A-463E-A018-7CF7FB2B9D4B}" type="slidenum">
              <a:rPr lang="en-GB" smtClean="0"/>
              <a:t>‹#›</a:t>
            </a:fld>
            <a:endParaRPr lang="en-GB"/>
          </a:p>
        </p:txBody>
      </p:sp>
    </p:spTree>
    <p:extLst>
      <p:ext uri="{BB962C8B-B14F-4D97-AF65-F5344CB8AC3E}">
        <p14:creationId xmlns:p14="http://schemas.microsoft.com/office/powerpoint/2010/main" val="3800520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B5C17A-2FCB-4CF2-A259-EAFE297A4430}" type="datetimeFigureOut">
              <a:rPr lang="en-GB" smtClean="0"/>
              <a:t>13/02/2025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3F45C5-E90A-463E-A018-7CF7FB2B9D4B}" type="slidenum">
              <a:rPr lang="en-GB" smtClean="0"/>
              <a:t>‹#›</a:t>
            </a:fld>
            <a:endParaRPr lang="en-GB"/>
          </a:p>
        </p:txBody>
      </p:sp>
    </p:spTree>
    <p:extLst>
      <p:ext uri="{BB962C8B-B14F-4D97-AF65-F5344CB8AC3E}">
        <p14:creationId xmlns:p14="http://schemas.microsoft.com/office/powerpoint/2010/main" val="3162396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B5C17A-2FCB-4CF2-A259-EAFE297A4430}" type="datetimeFigureOut">
              <a:rPr lang="en-GB" smtClean="0"/>
              <a:t>13/02/2025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3F45C5-E90A-463E-A018-7CF7FB2B9D4B}" type="slidenum">
              <a:rPr lang="en-GB" smtClean="0"/>
              <a:t>‹#›</a:t>
            </a:fld>
            <a:endParaRPr lang="en-GB"/>
          </a:p>
        </p:txBody>
      </p:sp>
    </p:spTree>
    <p:extLst>
      <p:ext uri="{BB962C8B-B14F-4D97-AF65-F5344CB8AC3E}">
        <p14:creationId xmlns:p14="http://schemas.microsoft.com/office/powerpoint/2010/main" val="100270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B5C17A-2FCB-4CF2-A259-EAFE297A4430}" type="datetimeFigureOut">
              <a:rPr lang="en-GB" smtClean="0"/>
              <a:t>13/02/2025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3F45C5-E90A-463E-A018-7CF7FB2B9D4B}" type="slidenum">
              <a:rPr lang="en-GB" smtClean="0"/>
              <a:t>‹#›</a:t>
            </a:fld>
            <a:endParaRPr lang="en-GB"/>
          </a:p>
        </p:txBody>
      </p:sp>
    </p:spTree>
    <p:extLst>
      <p:ext uri="{BB962C8B-B14F-4D97-AF65-F5344CB8AC3E}">
        <p14:creationId xmlns:p14="http://schemas.microsoft.com/office/powerpoint/2010/main" val="4214196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B5C17A-2FCB-4CF2-A259-EAFE297A4430}" type="datetimeFigureOut">
              <a:rPr lang="en-GB" smtClean="0"/>
              <a:t>13/02/2025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3F45C5-E90A-463E-A018-7CF7FB2B9D4B}" type="slidenum">
              <a:rPr lang="en-GB" smtClean="0"/>
              <a:t>‹#›</a:t>
            </a:fld>
            <a:endParaRPr lang="en-GB"/>
          </a:p>
        </p:txBody>
      </p:sp>
    </p:spTree>
    <p:extLst>
      <p:ext uri="{BB962C8B-B14F-4D97-AF65-F5344CB8AC3E}">
        <p14:creationId xmlns:p14="http://schemas.microsoft.com/office/powerpoint/2010/main" val="2259063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B5C17A-2FCB-4CF2-A259-EAFE297A4430}" type="datetimeFigureOut">
              <a:rPr lang="en-GB" smtClean="0"/>
              <a:t>13/02/2025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3F45C5-E90A-463E-A018-7CF7FB2B9D4B}" type="slidenum">
              <a:rPr lang="en-GB" smtClean="0"/>
              <a:t>‹#›</a:t>
            </a:fld>
            <a:endParaRPr lang="en-GB"/>
          </a:p>
        </p:txBody>
      </p:sp>
    </p:spTree>
    <p:extLst>
      <p:ext uri="{BB962C8B-B14F-4D97-AF65-F5344CB8AC3E}">
        <p14:creationId xmlns:p14="http://schemas.microsoft.com/office/powerpoint/2010/main" val="3243394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B5C17A-2FCB-4CF2-A259-EAFE297A4430}" type="datetimeFigureOut">
              <a:rPr lang="en-GB" smtClean="0"/>
              <a:t>13/02/2025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3F45C5-E90A-463E-A018-7CF7FB2B9D4B}" type="slidenum">
              <a:rPr lang="en-GB" smtClean="0"/>
              <a:t>‹#›</a:t>
            </a:fld>
            <a:endParaRPr lang="en-GB"/>
          </a:p>
        </p:txBody>
      </p:sp>
    </p:spTree>
    <p:extLst>
      <p:ext uri="{BB962C8B-B14F-4D97-AF65-F5344CB8AC3E}">
        <p14:creationId xmlns:p14="http://schemas.microsoft.com/office/powerpoint/2010/main" val="3174616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B5C17A-2FCB-4CF2-A259-EAFE297A4430}" type="datetimeFigureOut">
              <a:rPr lang="en-GB" smtClean="0"/>
              <a:t>13/02/2025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3F45C5-E90A-463E-A018-7CF7FB2B9D4B}" type="slidenum">
              <a:rPr lang="en-GB" smtClean="0"/>
              <a:t>‹#›</a:t>
            </a:fld>
            <a:endParaRPr lang="en-GB"/>
          </a:p>
        </p:txBody>
      </p:sp>
    </p:spTree>
    <p:extLst>
      <p:ext uri="{BB962C8B-B14F-4D97-AF65-F5344CB8AC3E}">
        <p14:creationId xmlns:p14="http://schemas.microsoft.com/office/powerpoint/2010/main" val="692435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B5C17A-2FCB-4CF2-A259-EAFE297A4430}" type="datetimeFigureOut">
              <a:rPr lang="en-GB" smtClean="0"/>
              <a:t>13/02/2025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3F45C5-E90A-463E-A018-7CF7FB2B9D4B}" type="slidenum">
              <a:rPr lang="en-GB" smtClean="0"/>
              <a:t>‹#›</a:t>
            </a:fld>
            <a:endParaRPr lang="en-GB"/>
          </a:p>
        </p:txBody>
      </p:sp>
    </p:spTree>
    <p:extLst>
      <p:ext uri="{BB962C8B-B14F-4D97-AF65-F5344CB8AC3E}">
        <p14:creationId xmlns:p14="http://schemas.microsoft.com/office/powerpoint/2010/main" val="1171077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B5C17A-2FCB-4CF2-A259-EAFE297A4430}" type="datetimeFigureOut">
              <a:rPr lang="en-GB" smtClean="0"/>
              <a:t>13/02/2025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3F45C5-E90A-463E-A018-7CF7FB2B9D4B}" type="slidenum">
              <a:rPr lang="en-GB" smtClean="0"/>
              <a:t>‹#›</a:t>
            </a:fld>
            <a:endParaRPr lang="en-GB"/>
          </a:p>
        </p:txBody>
      </p:sp>
    </p:spTree>
    <p:extLst>
      <p:ext uri="{BB962C8B-B14F-4D97-AF65-F5344CB8AC3E}">
        <p14:creationId xmlns:p14="http://schemas.microsoft.com/office/powerpoint/2010/main" val="2121131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B5C17A-2FCB-4CF2-A259-EAFE297A4430}" type="datetimeFigureOut">
              <a:rPr lang="en-GB" smtClean="0"/>
              <a:t>13/02/2025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3F45C5-E90A-463E-A018-7CF7FB2B9D4B}" type="slidenum">
              <a:rPr lang="en-GB" smtClean="0"/>
              <a:t>‹#›</a:t>
            </a:fld>
            <a:endParaRPr lang="en-GB"/>
          </a:p>
        </p:txBody>
      </p:sp>
    </p:spTree>
    <p:extLst>
      <p:ext uri="{BB962C8B-B14F-4D97-AF65-F5344CB8AC3E}">
        <p14:creationId xmlns:p14="http://schemas.microsoft.com/office/powerpoint/2010/main" val="1499410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B5C17A-2FCB-4CF2-A259-EAFE297A4430}" type="datetimeFigureOut">
              <a:rPr lang="en-GB" smtClean="0"/>
              <a:t>13/02/2025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3F45C5-E90A-463E-A018-7CF7FB2B9D4B}" type="slidenum">
              <a:rPr lang="en-GB" smtClean="0"/>
              <a:t>‹#›</a:t>
            </a:fld>
            <a:endParaRPr lang="en-GB"/>
          </a:p>
        </p:txBody>
      </p:sp>
    </p:spTree>
    <p:extLst>
      <p:ext uri="{BB962C8B-B14F-4D97-AF65-F5344CB8AC3E}">
        <p14:creationId xmlns:p14="http://schemas.microsoft.com/office/powerpoint/2010/main" val="288654043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hyperlink" Target="https://www.pngall.com/map-marker-png/download/17423" TargetMode="External"/><Relationship Id="rId5" Type="http://schemas.openxmlformats.org/officeDocument/2006/relationships/image" Target="../media/image4.png"/><Relationship Id="rId4" Type="http://schemas.openxmlformats.org/officeDocument/2006/relationships/hyperlink" Target="https://pixabay.com/en/instagram-insta-logo-new-images-167567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hyperlink" Target="https://www.duperrin.com/english/2018/11/02/is-technology-really-evi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Green Lock In A 3D Electronic System">
            <a:extLst>
              <a:ext uri="{FF2B5EF4-FFF2-40B4-BE49-F238E27FC236}">
                <a16:creationId xmlns:a16="http://schemas.microsoft.com/office/drawing/2014/main" id="{D4524D79-A803-28CD-EFDE-74C5FB418721}"/>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p:blipFill>
        <p:spPr>
          <a:xfrm>
            <a:off x="30480"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7ED972-B5DF-9726-0392-10AED57D01EA}"/>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dirty="0">
                <a:solidFill>
                  <a:srgbClr val="FFFFFF"/>
                </a:solidFill>
                <a:effectLst>
                  <a:glow rad="228600">
                    <a:schemeClr val="accent6">
                      <a:satMod val="175000"/>
                      <a:alpha val="40000"/>
                    </a:schemeClr>
                  </a:glow>
                  <a:outerShdw blurRad="38100" dist="38100" dir="2700000" algn="tl">
                    <a:srgbClr val="000000">
                      <a:alpha val="43137"/>
                    </a:srgbClr>
                  </a:outerShdw>
                  <a:reflection blurRad="6350" stA="60000" endA="900" endPos="58000" dir="5400000" sy="-100000" algn="bl" rotWithShape="0"/>
                </a:effectLst>
                <a:latin typeface="Bauhaus 93" panose="04030905020B02020C02" pitchFamily="82" charset="0"/>
              </a:rPr>
              <a:t>E-safety</a:t>
            </a:r>
          </a:p>
        </p:txBody>
      </p:sp>
      <p:sp>
        <p:nvSpPr>
          <p:cNvPr id="3" name="Subtitle 2">
            <a:extLst>
              <a:ext uri="{FF2B5EF4-FFF2-40B4-BE49-F238E27FC236}">
                <a16:creationId xmlns:a16="http://schemas.microsoft.com/office/drawing/2014/main" id="{48E939CE-8B7B-29CD-B85A-95EB82FE421B}"/>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GB">
                <a:solidFill>
                  <a:srgbClr val="FFFFFF"/>
                </a:solidFill>
                <a:effectLst>
                  <a:glow rad="228600">
                    <a:schemeClr val="accent6">
                      <a:satMod val="175000"/>
                      <a:alpha val="40000"/>
                    </a:schemeClr>
                  </a:glow>
                  <a:outerShdw blurRad="38100" dist="38100" dir="2700000" algn="tl">
                    <a:srgbClr val="000000">
                      <a:alpha val="43137"/>
                    </a:srgbClr>
                  </a:outerShdw>
                  <a:reflection blurRad="6350" stA="60000" endA="900" endPos="58000" dir="5400000" sy="-100000" algn="bl" rotWithShape="0"/>
                </a:effectLst>
                <a:latin typeface="Bauhaus 93" panose="04030905020B02020C02" pitchFamily="82" charset="0"/>
              </a:rPr>
              <a:t>The Powerpoint</a:t>
            </a:r>
            <a:endParaRPr lang="en-GB">
              <a:solidFill>
                <a:srgbClr val="FFFFFF"/>
              </a:solidFill>
            </a:endParaRPr>
          </a:p>
        </p:txBody>
      </p:sp>
    </p:spTree>
    <p:extLst>
      <p:ext uri="{BB962C8B-B14F-4D97-AF65-F5344CB8AC3E}">
        <p14:creationId xmlns:p14="http://schemas.microsoft.com/office/powerpoint/2010/main" val="162528829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1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100000">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6E1BFD3-FC3B-E916-58B3-38794545636B}"/>
              </a:ext>
            </a:extLst>
          </p:cNvPr>
          <p:cNvSpPr txBox="1"/>
          <p:nvPr/>
        </p:nvSpPr>
        <p:spPr>
          <a:xfrm>
            <a:off x="486967" y="445209"/>
            <a:ext cx="2973630" cy="2616101"/>
          </a:xfrm>
          <a:prstGeom prst="rect">
            <a:avLst/>
          </a:prstGeom>
          <a:solidFill>
            <a:schemeClr val="bg1"/>
          </a:solidFill>
          <a:effectLst>
            <a:glow rad="228600">
              <a:schemeClr val="accent6">
                <a:satMod val="175000"/>
                <a:alpha val="40000"/>
              </a:schemeClr>
            </a:glow>
          </a:effectLst>
        </p:spPr>
        <p:txBody>
          <a:bodyPr wrap="square" rtlCol="0">
            <a:spAutoFit/>
          </a:bodyPr>
          <a:lstStyle/>
          <a:p>
            <a:r>
              <a:rPr lang="en-GB" sz="2000" dirty="0">
                <a:solidFill>
                  <a:srgbClr val="92D050"/>
                </a:solidFill>
                <a:effectLst>
                  <a:glow rad="228600">
                    <a:schemeClr val="accent6">
                      <a:satMod val="175000"/>
                      <a:alpha val="40000"/>
                    </a:schemeClr>
                  </a:glow>
                </a:effectLst>
                <a:latin typeface="Bauhaus 93" panose="04030905020B02020C02" pitchFamily="82" charset="0"/>
              </a:rPr>
              <a:t>Location</a:t>
            </a:r>
          </a:p>
          <a:p>
            <a:r>
              <a:rPr lang="en-GB" dirty="0">
                <a:solidFill>
                  <a:srgbClr val="92D050"/>
                </a:solidFill>
                <a:effectLst>
                  <a:glow rad="228600">
                    <a:schemeClr val="accent6">
                      <a:satMod val="175000"/>
                      <a:alpha val="40000"/>
                    </a:schemeClr>
                  </a:glow>
                </a:effectLst>
                <a:latin typeface="Bauhaus 93" panose="04030905020B02020C02" pitchFamily="82" charset="0"/>
              </a:rPr>
              <a:t>Don’t give away your location online, it can be dangerous, letting other people know where you live. They could find  out personal information, things you don’t want them to know.</a:t>
            </a:r>
          </a:p>
        </p:txBody>
      </p:sp>
      <p:sp>
        <p:nvSpPr>
          <p:cNvPr id="5" name="TextBox 4">
            <a:extLst>
              <a:ext uri="{FF2B5EF4-FFF2-40B4-BE49-F238E27FC236}">
                <a16:creationId xmlns:a16="http://schemas.microsoft.com/office/drawing/2014/main" id="{F748F17D-7CAC-1A0E-0FB9-CAB75222B332}"/>
              </a:ext>
            </a:extLst>
          </p:cNvPr>
          <p:cNvSpPr txBox="1"/>
          <p:nvPr/>
        </p:nvSpPr>
        <p:spPr>
          <a:xfrm>
            <a:off x="5628979" y="4347992"/>
            <a:ext cx="2410115" cy="2062103"/>
          </a:xfrm>
          <a:prstGeom prst="rect">
            <a:avLst/>
          </a:prstGeom>
          <a:solidFill>
            <a:schemeClr val="bg1"/>
          </a:solidFill>
          <a:effectLst>
            <a:glow rad="228600">
              <a:schemeClr val="accent6">
                <a:satMod val="175000"/>
                <a:alpha val="40000"/>
              </a:schemeClr>
            </a:glow>
          </a:effectLst>
        </p:spPr>
        <p:txBody>
          <a:bodyPr wrap="square" rtlCol="0">
            <a:spAutoFit/>
          </a:bodyPr>
          <a:lstStyle/>
          <a:p>
            <a:r>
              <a:rPr lang="en-GB" sz="2000" dirty="0">
                <a:solidFill>
                  <a:srgbClr val="92D050"/>
                </a:solidFill>
                <a:effectLst>
                  <a:glow rad="228600">
                    <a:schemeClr val="accent6">
                      <a:satMod val="175000"/>
                      <a:alpha val="40000"/>
                    </a:schemeClr>
                  </a:glow>
                </a:effectLst>
                <a:latin typeface="Bauhaus 93" panose="04030905020B02020C02" pitchFamily="82" charset="0"/>
              </a:rPr>
              <a:t>GPS</a:t>
            </a:r>
          </a:p>
          <a:p>
            <a:r>
              <a:rPr lang="en-GB" dirty="0">
                <a:solidFill>
                  <a:srgbClr val="92D050"/>
                </a:solidFill>
                <a:effectLst>
                  <a:glow rad="228600">
                    <a:schemeClr val="accent6">
                      <a:satMod val="175000"/>
                      <a:alpha val="40000"/>
                    </a:schemeClr>
                  </a:glow>
                </a:effectLst>
                <a:latin typeface="Bauhaus 93" panose="04030905020B02020C02" pitchFamily="82" charset="0"/>
              </a:rPr>
              <a:t>Even taking pictures can be dangerous in some circumstances, people can trace your images using GPS tracking.</a:t>
            </a:r>
          </a:p>
        </p:txBody>
      </p:sp>
      <p:sp>
        <p:nvSpPr>
          <p:cNvPr id="6" name="TextBox 5">
            <a:extLst>
              <a:ext uri="{FF2B5EF4-FFF2-40B4-BE49-F238E27FC236}">
                <a16:creationId xmlns:a16="http://schemas.microsoft.com/office/drawing/2014/main" id="{EA9ADBF6-CDA5-A6EC-0221-CB913D472EC8}"/>
              </a:ext>
            </a:extLst>
          </p:cNvPr>
          <p:cNvSpPr txBox="1"/>
          <p:nvPr/>
        </p:nvSpPr>
        <p:spPr>
          <a:xfrm>
            <a:off x="9505173" y="464106"/>
            <a:ext cx="2199860" cy="3693319"/>
          </a:xfrm>
          <a:prstGeom prst="rect">
            <a:avLst/>
          </a:prstGeom>
          <a:solidFill>
            <a:schemeClr val="bg1"/>
          </a:solidFill>
          <a:effectLst>
            <a:glow rad="228600">
              <a:schemeClr val="accent6">
                <a:satMod val="175000"/>
                <a:alpha val="40000"/>
              </a:schemeClr>
            </a:glow>
          </a:effectLst>
        </p:spPr>
        <p:txBody>
          <a:bodyPr wrap="square" rtlCol="0">
            <a:spAutoFit/>
          </a:bodyPr>
          <a:lstStyle/>
          <a:p>
            <a:r>
              <a:rPr lang="en-GB" dirty="0">
                <a:solidFill>
                  <a:srgbClr val="92D050"/>
                </a:solidFill>
                <a:effectLst>
                  <a:glow rad="228600">
                    <a:schemeClr val="accent6">
                      <a:satMod val="175000"/>
                      <a:alpha val="40000"/>
                    </a:schemeClr>
                  </a:glow>
                </a:effectLst>
                <a:latin typeface="Bauhaus 93" panose="04030905020B02020C02" pitchFamily="82" charset="0"/>
              </a:rPr>
              <a:t>Information</a:t>
            </a:r>
          </a:p>
          <a:p>
            <a:r>
              <a:rPr lang="en-GB" dirty="0">
                <a:solidFill>
                  <a:srgbClr val="92D050"/>
                </a:solidFill>
                <a:effectLst>
                  <a:glow rad="228600">
                    <a:schemeClr val="accent6">
                      <a:satMod val="175000"/>
                      <a:alpha val="40000"/>
                    </a:schemeClr>
                  </a:glow>
                </a:effectLst>
                <a:latin typeface="Bauhaus 93" panose="04030905020B02020C02" pitchFamily="82" charset="0"/>
              </a:rPr>
              <a:t>Be careful what you post on social media, pictures of your home, you, your family or anything related to you can be used to find you. Make sure you are careful of what you post on open social medias such as Instagram.</a:t>
            </a:r>
          </a:p>
        </p:txBody>
      </p:sp>
      <p:pic>
        <p:nvPicPr>
          <p:cNvPr id="8" name="Picture 7" descr="A logo of a camera&#10;&#10;Description automatically generated">
            <a:extLst>
              <a:ext uri="{FF2B5EF4-FFF2-40B4-BE49-F238E27FC236}">
                <a16:creationId xmlns:a16="http://schemas.microsoft.com/office/drawing/2014/main" id="{F58CE1C3-B666-F822-4425-C81DC070905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416618" y="633643"/>
            <a:ext cx="2834839" cy="2874766"/>
          </a:xfrm>
          <a:prstGeom prst="rect">
            <a:avLst/>
          </a:prstGeom>
          <a:effectLst>
            <a:glow rad="228600">
              <a:schemeClr val="accent4">
                <a:satMod val="175000"/>
                <a:alpha val="40000"/>
              </a:schemeClr>
            </a:glow>
          </a:effectLst>
        </p:spPr>
      </p:pic>
      <p:pic>
        <p:nvPicPr>
          <p:cNvPr id="13" name="Picture 12" descr="A red location pin with a black background&#10;&#10;Description automatically generated">
            <a:extLst>
              <a:ext uri="{FF2B5EF4-FFF2-40B4-BE49-F238E27FC236}">
                <a16:creationId xmlns:a16="http://schemas.microsoft.com/office/drawing/2014/main" id="{A6CB14AB-45CB-2A19-FFB8-1FA2490C020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28955" y="3624373"/>
            <a:ext cx="2199860" cy="2199860"/>
          </a:xfrm>
          <a:prstGeom prst="rect">
            <a:avLst/>
          </a:prstGeom>
          <a:effectLst>
            <a:glow rad="228600">
              <a:schemeClr val="accent5">
                <a:satMod val="175000"/>
                <a:alpha val="40000"/>
              </a:schemeClr>
            </a:glow>
          </a:effectLst>
        </p:spPr>
      </p:pic>
    </p:spTree>
    <p:extLst>
      <p:ext uri="{BB962C8B-B14F-4D97-AF65-F5344CB8AC3E}">
        <p14:creationId xmlns:p14="http://schemas.microsoft.com/office/powerpoint/2010/main" val="176384518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6934F82-3987-297D-BDBA-D236AEACEF40}"/>
              </a:ext>
            </a:extLst>
          </p:cNvPr>
          <p:cNvSpPr txBox="1"/>
          <p:nvPr/>
        </p:nvSpPr>
        <p:spPr>
          <a:xfrm>
            <a:off x="566058" y="478971"/>
            <a:ext cx="2757714" cy="3970318"/>
          </a:xfrm>
          <a:prstGeom prst="rect">
            <a:avLst/>
          </a:prstGeom>
          <a:solidFill>
            <a:schemeClr val="bg1"/>
          </a:solidFill>
          <a:effectLst>
            <a:glow rad="228600">
              <a:schemeClr val="accent6">
                <a:satMod val="175000"/>
                <a:alpha val="40000"/>
              </a:schemeClr>
            </a:glow>
          </a:effectLst>
        </p:spPr>
        <p:txBody>
          <a:bodyPr wrap="square" rtlCol="0">
            <a:spAutoFit/>
          </a:bodyPr>
          <a:lstStyle/>
          <a:p>
            <a:r>
              <a:rPr lang="en-GB" dirty="0">
                <a:solidFill>
                  <a:srgbClr val="92D050"/>
                </a:solidFill>
                <a:effectLst>
                  <a:glow rad="228600">
                    <a:schemeClr val="accent6">
                      <a:satMod val="175000"/>
                      <a:alpha val="40000"/>
                    </a:schemeClr>
                  </a:glow>
                </a:effectLst>
                <a:latin typeface="Bauhaus 93" panose="04030905020B02020C02" pitchFamily="82" charset="0"/>
              </a:rPr>
              <a:t>Passwords</a:t>
            </a:r>
          </a:p>
          <a:p>
            <a:r>
              <a:rPr lang="en-GB" dirty="0">
                <a:solidFill>
                  <a:srgbClr val="92D050"/>
                </a:solidFill>
                <a:effectLst>
                  <a:glow rad="228600">
                    <a:schemeClr val="accent6">
                      <a:satMod val="175000"/>
                      <a:alpha val="40000"/>
                    </a:schemeClr>
                  </a:glow>
                </a:effectLst>
                <a:latin typeface="Bauhaus 93" panose="04030905020B02020C02" pitchFamily="82" charset="0"/>
              </a:rPr>
              <a:t>Having a strong and secure password is vital for internet safety. In the information age, your passwords are less contesting people than the AI they are using, so make sure that your password is secure. E.g. 15monkeyseat the world. Also try not to have the same password too many times.</a:t>
            </a:r>
          </a:p>
        </p:txBody>
      </p:sp>
      <p:sp>
        <p:nvSpPr>
          <p:cNvPr id="5" name="TextBox 4">
            <a:extLst>
              <a:ext uri="{FF2B5EF4-FFF2-40B4-BE49-F238E27FC236}">
                <a16:creationId xmlns:a16="http://schemas.microsoft.com/office/drawing/2014/main" id="{64BCF102-EA36-9EB0-DC1C-9AF6F1C52519}"/>
              </a:ext>
            </a:extLst>
          </p:cNvPr>
          <p:cNvSpPr txBox="1"/>
          <p:nvPr/>
        </p:nvSpPr>
        <p:spPr>
          <a:xfrm>
            <a:off x="4804229" y="4238171"/>
            <a:ext cx="3701143" cy="2308324"/>
          </a:xfrm>
          <a:prstGeom prst="rect">
            <a:avLst/>
          </a:prstGeom>
          <a:solidFill>
            <a:schemeClr val="bg1"/>
          </a:solidFill>
          <a:effectLst>
            <a:glow rad="228600">
              <a:schemeClr val="accent6">
                <a:satMod val="175000"/>
                <a:alpha val="40000"/>
              </a:schemeClr>
            </a:glow>
          </a:effectLst>
        </p:spPr>
        <p:txBody>
          <a:bodyPr wrap="square" rtlCol="0">
            <a:spAutoFit/>
          </a:bodyPr>
          <a:lstStyle/>
          <a:p>
            <a:r>
              <a:rPr lang="en-GB" dirty="0">
                <a:solidFill>
                  <a:srgbClr val="92D050"/>
                </a:solidFill>
                <a:effectLst>
                  <a:glow rad="228600">
                    <a:schemeClr val="accent6">
                      <a:satMod val="175000"/>
                      <a:alpha val="40000"/>
                    </a:schemeClr>
                  </a:glow>
                </a:effectLst>
                <a:latin typeface="Bauhaus 93" panose="04030905020B02020C02" pitchFamily="82" charset="0"/>
              </a:rPr>
              <a:t>Trust</a:t>
            </a:r>
          </a:p>
          <a:p>
            <a:r>
              <a:rPr lang="en-GB" dirty="0">
                <a:solidFill>
                  <a:srgbClr val="92D050"/>
                </a:solidFill>
                <a:effectLst>
                  <a:glow rad="228600">
                    <a:schemeClr val="accent6">
                      <a:satMod val="175000"/>
                      <a:alpha val="40000"/>
                    </a:schemeClr>
                  </a:glow>
                </a:effectLst>
                <a:latin typeface="Bauhaus 93" panose="04030905020B02020C02" pitchFamily="82" charset="0"/>
              </a:rPr>
              <a:t>It is best not to give away information, but if you really want to show your friend a picture of your renovated new house, then make sure you are using a secure website, like Gmail, to send the picture, so no one else can see it.</a:t>
            </a:r>
          </a:p>
        </p:txBody>
      </p:sp>
      <p:pic>
        <p:nvPicPr>
          <p:cNvPr id="7" name="Picture 6" descr="A person with red eyes&#10;&#10;Description automatically generated">
            <a:extLst>
              <a:ext uri="{FF2B5EF4-FFF2-40B4-BE49-F238E27FC236}">
                <a16:creationId xmlns:a16="http://schemas.microsoft.com/office/drawing/2014/main" id="{76066FD9-6151-CA9C-E6D9-54DDD32020A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324350" y="311505"/>
            <a:ext cx="4922157" cy="3494731"/>
          </a:xfrm>
          <a:prstGeom prst="rect">
            <a:avLst/>
          </a:prstGeom>
          <a:effectLst>
            <a:glow rad="228600">
              <a:schemeClr val="accent5">
                <a:satMod val="175000"/>
                <a:alpha val="40000"/>
              </a:schemeClr>
            </a:glow>
            <a:outerShdw blurRad="50800" dist="38100" dir="5400000" algn="t" rotWithShape="0">
              <a:prstClr val="black">
                <a:alpha val="40000"/>
              </a:prstClr>
            </a:outerShdw>
            <a:softEdge rad="317500"/>
          </a:effectLst>
        </p:spPr>
      </p:pic>
    </p:spTree>
    <p:extLst>
      <p:ext uri="{BB962C8B-B14F-4D97-AF65-F5344CB8AC3E}">
        <p14:creationId xmlns:p14="http://schemas.microsoft.com/office/powerpoint/2010/main" val="196520599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emplate>Office 2013 - 2022 Theme</Template>
  <TotalTime>50</TotalTime>
  <Words>220</Words>
  <Application>Microsoft Office PowerPoint</Application>
  <PresentationFormat>Widescreen</PresentationFormat>
  <Paragraphs>12</Paragraphs>
  <Slides>3</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Bauhaus 93</vt:lpstr>
      <vt:lpstr>Calibri</vt:lpstr>
      <vt:lpstr>Calibri Light</vt:lpstr>
      <vt:lpstr>Office Theme</vt:lpstr>
      <vt:lpstr>E-safety</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E-safety</dc:title>
  <dc:creator>Adrian Ciontu</dc:creator>
  <cp:lastModifiedBy>Rebecca Shakles</cp:lastModifiedBy>
  <cp:revision>6</cp:revision>
  <dcterms:created xsi:type="dcterms:W3CDTF">2024-01-26T14:09:35Z</dcterms:created>
  <dcterms:modified xsi:type="dcterms:W3CDTF">2025-02-13T16:14:22Z</dcterms:modified>
</cp:coreProperties>
</file>