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851" r:id="rId4"/>
  </p:sldMasterIdLst>
  <p:notesMasterIdLst>
    <p:notesMasterId r:id="rId20"/>
  </p:notesMasterIdLst>
  <p:sldIdLst>
    <p:sldId id="256" r:id="rId5"/>
    <p:sldId id="279" r:id="rId6"/>
    <p:sldId id="273" r:id="rId7"/>
    <p:sldId id="269" r:id="rId8"/>
    <p:sldId id="280" r:id="rId9"/>
    <p:sldId id="275" r:id="rId10"/>
    <p:sldId id="281" r:id="rId11"/>
    <p:sldId id="282" r:id="rId12"/>
    <p:sldId id="286" r:id="rId13"/>
    <p:sldId id="278" r:id="rId14"/>
    <p:sldId id="283" r:id="rId15"/>
    <p:sldId id="270" r:id="rId16"/>
    <p:sldId id="271" r:id="rId17"/>
    <p:sldId id="276" r:id="rId18"/>
    <p:sldId id="264" r:id="rId1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6"/>
    <p:restoredTop sz="94665"/>
  </p:normalViewPr>
  <p:slideViewPr>
    <p:cSldViewPr snapToGrid="0">
      <p:cViewPr varScale="1">
        <p:scale>
          <a:sx n="80" d="100"/>
          <a:sy n="80" d="100"/>
        </p:scale>
        <p:origin x="880" y="4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Horsman" userId="24cd1040-f145-4db3-9842-c02cbbaf7cdd" providerId="ADAL" clId="{3D75C737-0C43-4A6D-B0AE-46CE810CDF78}"/>
    <pc:docChg chg="modSld">
      <pc:chgData name="Sarah Horsman" userId="24cd1040-f145-4db3-9842-c02cbbaf7cdd" providerId="ADAL" clId="{3D75C737-0C43-4A6D-B0AE-46CE810CDF78}" dt="2024-09-12T15:31:16.014" v="20" actId="20577"/>
      <pc:docMkLst>
        <pc:docMk/>
      </pc:docMkLst>
      <pc:sldChg chg="modSp mod">
        <pc:chgData name="Sarah Horsman" userId="24cd1040-f145-4db3-9842-c02cbbaf7cdd" providerId="ADAL" clId="{3D75C737-0C43-4A6D-B0AE-46CE810CDF78}" dt="2024-09-12T15:31:06.183" v="0" actId="1076"/>
        <pc:sldMkLst>
          <pc:docMk/>
          <pc:sldMk cId="3127433894" sldId="279"/>
        </pc:sldMkLst>
        <pc:spChg chg="mod">
          <ac:chgData name="Sarah Horsman" userId="24cd1040-f145-4db3-9842-c02cbbaf7cdd" providerId="ADAL" clId="{3D75C737-0C43-4A6D-B0AE-46CE810CDF78}" dt="2024-09-12T15:31:06.183" v="0" actId="1076"/>
          <ac:spMkLst>
            <pc:docMk/>
            <pc:sldMk cId="3127433894" sldId="279"/>
            <ac:spMk id="2" creationId="{727C7AE8-080E-369A-B1C1-F0015662E509}"/>
          </ac:spMkLst>
        </pc:spChg>
      </pc:sldChg>
      <pc:sldChg chg="modSp mod">
        <pc:chgData name="Sarah Horsman" userId="24cd1040-f145-4db3-9842-c02cbbaf7cdd" providerId="ADAL" clId="{3D75C737-0C43-4A6D-B0AE-46CE810CDF78}" dt="2024-09-12T15:31:16.014" v="20" actId="20577"/>
        <pc:sldMkLst>
          <pc:docMk/>
          <pc:sldMk cId="0" sldId="282"/>
        </pc:sldMkLst>
        <pc:spChg chg="mod">
          <ac:chgData name="Sarah Horsman" userId="24cd1040-f145-4db3-9842-c02cbbaf7cdd" providerId="ADAL" clId="{3D75C737-0C43-4A6D-B0AE-46CE810CDF78}" dt="2024-09-12T15:31:16.014" v="20" actId="20577"/>
          <ac:spMkLst>
            <pc:docMk/>
            <pc:sldMk cId="0" sldId="282"/>
            <ac:spMk id="75" creationId="{00000000-0000-0000-0000-000000000000}"/>
          </ac:spMkLst>
        </pc:spChg>
      </pc:sldChg>
    </pc:docChg>
  </pc:docChgLst>
  <pc:docChgLst>
    <pc:chgData name="Sarah Horsman" userId="S::shorsman@fulbourn.cambs.sch.uk::24cd1040-f145-4db3-9842-c02cbbaf7cdd" providerId="AD" clId="Web-{4196C3A8-C874-8743-50AE-B47168268211}"/>
    <pc:docChg chg="modSld sldOrd">
      <pc:chgData name="Sarah Horsman" userId="S::shorsman@fulbourn.cambs.sch.uk::24cd1040-f145-4db3-9842-c02cbbaf7cdd" providerId="AD" clId="Web-{4196C3A8-C874-8743-50AE-B47168268211}" dt="2024-09-09T05:42:41.658" v="7"/>
      <pc:docMkLst>
        <pc:docMk/>
      </pc:docMkLst>
      <pc:sldChg chg="addSp delSp modSp">
        <pc:chgData name="Sarah Horsman" userId="S::shorsman@fulbourn.cambs.sch.uk::24cd1040-f145-4db3-9842-c02cbbaf7cdd" providerId="AD" clId="Web-{4196C3A8-C874-8743-50AE-B47168268211}" dt="2024-09-09T05:42:32.939" v="5" actId="1076"/>
        <pc:sldMkLst>
          <pc:docMk/>
          <pc:sldMk cId="2541208643" sldId="278"/>
        </pc:sldMkLst>
        <pc:picChg chg="add mod">
          <ac:chgData name="Sarah Horsman" userId="S::shorsman@fulbourn.cambs.sch.uk::24cd1040-f145-4db3-9842-c02cbbaf7cdd" providerId="AD" clId="Web-{4196C3A8-C874-8743-50AE-B47168268211}" dt="2024-09-09T05:42:32.939" v="5" actId="1076"/>
          <ac:picMkLst>
            <pc:docMk/>
            <pc:sldMk cId="2541208643" sldId="278"/>
            <ac:picMk id="2" creationId="{A82D1724-6E5F-D7C3-91CC-26CC37A3F4F8}"/>
          </ac:picMkLst>
        </pc:picChg>
        <pc:picChg chg="del mod">
          <ac:chgData name="Sarah Horsman" userId="S::shorsman@fulbourn.cambs.sch.uk::24cd1040-f145-4db3-9842-c02cbbaf7cdd" providerId="AD" clId="Web-{4196C3A8-C874-8743-50AE-B47168268211}" dt="2024-09-09T05:42:28.891" v="3"/>
          <ac:picMkLst>
            <pc:docMk/>
            <pc:sldMk cId="2541208643" sldId="278"/>
            <ac:picMk id="4" creationId="{E57692B6-60CA-8248-17A0-5CFE92F492C3}"/>
          </ac:picMkLst>
        </pc:picChg>
      </pc:sldChg>
      <pc:sldChg chg="ord">
        <pc:chgData name="Sarah Horsman" userId="S::shorsman@fulbourn.cambs.sch.uk::24cd1040-f145-4db3-9842-c02cbbaf7cdd" providerId="AD" clId="Web-{4196C3A8-C874-8743-50AE-B47168268211}" dt="2024-09-09T05:42:41.658" v="7"/>
        <pc:sldMkLst>
          <pc:docMk/>
          <pc:sldMk cId="2782445532" sldId="28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2358791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72630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872819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5dc410f5aa_2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5dc410f5aa_2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88323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5dc410f5aa_1_2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5dc410f5aa_1_2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362870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327685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874576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5dc410f5aa_2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5dc410f5aa_2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759708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dc410f5aa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dc410f5aa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857986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5dc410f5aa_3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5dc410f5aa_3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77955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67649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525814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19859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39483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80470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63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72052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2541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90183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123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7294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929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713569" y="534520"/>
            <a:ext cx="7716862" cy="1795884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indent="0" algn="ctr"/>
            <a:endParaRPr lang="en-GB" sz="5400" dirty="0">
              <a:solidFill>
                <a:srgbClr val="FFFFFF"/>
              </a:solidFill>
              <a:latin typeface="Sassoon Penpals" panose="02000400000000000000" pitchFamily="50" charset="0"/>
            </a:endParaRPr>
          </a:p>
          <a:p>
            <a:pPr marL="0" indent="0" algn="ctr"/>
            <a:endParaRPr lang="en-GB" sz="5400" dirty="0">
              <a:solidFill>
                <a:srgbClr val="FFFFFF"/>
              </a:solidFill>
              <a:latin typeface="Sassoon Penpals" panose="02000400000000000000" pitchFamily="50" charset="0"/>
            </a:endParaRPr>
          </a:p>
          <a:p>
            <a:pPr marL="0" indent="0" algn="ctr"/>
            <a:endParaRPr lang="en-GB" sz="5400" dirty="0">
              <a:solidFill>
                <a:srgbClr val="FFFFFF"/>
              </a:solidFill>
              <a:latin typeface="Sassoon Penpals" panose="02000400000000000000" pitchFamily="50" charset="0"/>
            </a:endParaRPr>
          </a:p>
          <a:p>
            <a:r>
              <a:rPr lang="en-GB" sz="6600" dirty="0">
                <a:solidFill>
                  <a:srgbClr val="FFFFFF"/>
                </a:solidFill>
                <a:latin typeface="Sassoon Penpals"/>
              </a:rPr>
              <a:t>Success in Early Years</a:t>
            </a:r>
          </a:p>
          <a:p>
            <a:r>
              <a:rPr lang="en-GB" sz="5400" dirty="0">
                <a:solidFill>
                  <a:srgbClr val="FFFFFF"/>
                </a:solidFill>
                <a:latin typeface="Sassoon Penpals"/>
              </a:rPr>
              <a:t>2024 - 25</a:t>
            </a:r>
            <a:endParaRPr sz="4000" dirty="0">
              <a:solidFill>
                <a:srgbClr val="FFFFFF"/>
              </a:solidFill>
              <a:latin typeface="Sassoon Penpals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B06D6796-90FC-7721-B4E6-73580EAE02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9607E884-2FAC-0FE6-FBDA-BDB9ECEC61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2E472A2-381A-B4B4-546E-DED918FB01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04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29" name="Picture 5" descr="Logo">
            <a:extLst>
              <a:ext uri="{FF2B5EF4-FFF2-40B4-BE49-F238E27FC236}">
                <a16:creationId xmlns:a16="http://schemas.microsoft.com/office/drawing/2014/main" id="{9C018AFE-DEF1-6623-70AF-4F88D384A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1498" y="152400"/>
            <a:ext cx="1497701" cy="160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C7AE8-080E-369A-B1C1-F0015662E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0491" y="184374"/>
            <a:ext cx="3589416" cy="626749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bg1"/>
                </a:solidFill>
                <a:latin typeface="Sassoon Penpals"/>
              </a:rPr>
              <a:t>The EYFS Team</a:t>
            </a:r>
            <a:br>
              <a:rPr lang="en-GB" b="1" dirty="0">
                <a:solidFill>
                  <a:schemeClr val="bg1"/>
                </a:solidFill>
                <a:latin typeface="Sassoon Penpals"/>
              </a:rPr>
            </a:br>
            <a:endParaRPr lang="en-GB" b="1" dirty="0">
              <a:solidFill>
                <a:schemeClr val="bg1"/>
              </a:solidFill>
              <a:latin typeface="Sassoon Penpal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3EEBF4-F7C5-91BB-1531-ED311B07F3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4561" y="4751323"/>
            <a:ext cx="7886700" cy="4848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PPA staff: Dan </a:t>
            </a:r>
            <a:r>
              <a:rPr lang="en-GB" dirty="0" err="1">
                <a:solidFill>
                  <a:schemeClr val="bg1"/>
                </a:solidFill>
                <a:latin typeface="Sassoon Penpals" panose="02000400000000000000" pitchFamily="50" charset="0"/>
              </a:rPr>
              <a:t>Brinsdon</a:t>
            </a: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 (music) and Jamie Browne (PE)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BA8843-31CD-1FB0-3387-6E8C3BCF35C8}"/>
              </a:ext>
            </a:extLst>
          </p:cNvPr>
          <p:cNvSpPr txBox="1"/>
          <p:nvPr/>
        </p:nvSpPr>
        <p:spPr>
          <a:xfrm>
            <a:off x="824034" y="1944416"/>
            <a:ext cx="244105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Ali Richman</a:t>
            </a:r>
          </a:p>
          <a:p>
            <a:pPr marL="0" indent="0" algn="ctr">
              <a:buNone/>
            </a:pPr>
            <a:r>
              <a:rPr lang="en-GB" sz="1600" dirty="0">
                <a:solidFill>
                  <a:schemeClr val="bg1"/>
                </a:solidFill>
                <a:latin typeface="Sassoon Penpals" panose="02000400000000000000" pitchFamily="50" charset="0"/>
              </a:rPr>
              <a:t>Lapland Class Teacher</a:t>
            </a:r>
          </a:p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(Mon-Wed)	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7F30E2-774B-CC54-00FB-E97CE53870AD}"/>
              </a:ext>
            </a:extLst>
          </p:cNvPr>
          <p:cNvSpPr txBox="1"/>
          <p:nvPr/>
        </p:nvSpPr>
        <p:spPr>
          <a:xfrm>
            <a:off x="3288341" y="1958837"/>
            <a:ext cx="244105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Libby Meyer</a:t>
            </a:r>
          </a:p>
          <a:p>
            <a:pPr marL="0" indent="0" algn="ctr">
              <a:buNone/>
            </a:pPr>
            <a:r>
              <a:rPr lang="en-GB" sz="1600" dirty="0">
                <a:solidFill>
                  <a:schemeClr val="bg1"/>
                </a:solidFill>
                <a:latin typeface="Sassoon Penpals" panose="02000400000000000000" pitchFamily="50" charset="0"/>
              </a:rPr>
              <a:t>Lapland Class Teacher</a:t>
            </a:r>
          </a:p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(Thurs-Fri)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AE8BC6-A95D-648A-7A10-6F1A90F58EBF}"/>
              </a:ext>
            </a:extLst>
          </p:cNvPr>
          <p:cNvSpPr txBox="1"/>
          <p:nvPr/>
        </p:nvSpPr>
        <p:spPr>
          <a:xfrm>
            <a:off x="1280161" y="4270094"/>
            <a:ext cx="65121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Devon </a:t>
            </a:r>
            <a:r>
              <a:rPr lang="en-GB" dirty="0" err="1">
                <a:solidFill>
                  <a:schemeClr val="bg1"/>
                </a:solidFill>
                <a:latin typeface="Sassoon Penpals" panose="02000400000000000000" pitchFamily="50" charset="0"/>
              </a:rPr>
              <a:t>Trevillion</a:t>
            </a: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 	       Tami Gold	         Amanda Bell		 Emer Peyton	</a:t>
            </a:r>
          </a:p>
        </p:txBody>
      </p:sp>
      <p:pic>
        <p:nvPicPr>
          <p:cNvPr id="1040" name="Picture 16">
            <a:extLst>
              <a:ext uri="{FF2B5EF4-FFF2-40B4-BE49-F238E27FC236}">
                <a16:creationId xmlns:a16="http://schemas.microsoft.com/office/drawing/2014/main" id="{4DDE11A0-852F-8F29-92FB-0AB69B2417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235" y="2909428"/>
            <a:ext cx="1025373" cy="131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03749D9-5429-45B5-B257-4773B8A529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2672" y="619764"/>
            <a:ext cx="1102527" cy="1292436"/>
          </a:xfrm>
          <a:prstGeom prst="rect">
            <a:avLst/>
          </a:prstGeom>
        </p:spPr>
      </p:pic>
      <p:pic>
        <p:nvPicPr>
          <p:cNvPr id="21" name="Picture 20" descr="A person standing in a classroom&#10;&#10;Description automatically generated">
            <a:extLst>
              <a:ext uri="{FF2B5EF4-FFF2-40B4-BE49-F238E27FC236}">
                <a16:creationId xmlns:a16="http://schemas.microsoft.com/office/drawing/2014/main" id="{BDD2D938-2AD1-A0D9-14CD-A150783875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47" t="37691" r="40097" b="31407"/>
          <a:stretch/>
        </p:blipFill>
        <p:spPr bwMode="auto">
          <a:xfrm rot="5400000">
            <a:off x="6181988" y="737815"/>
            <a:ext cx="1371671" cy="100223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0F769CD-ECE1-890D-C33B-544D2E43624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53" t="30240" r="12998" b="20715"/>
          <a:stretch/>
        </p:blipFill>
        <p:spPr bwMode="auto">
          <a:xfrm rot="5400000">
            <a:off x="1286619" y="769141"/>
            <a:ext cx="1353335" cy="97983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54D5C2D7-23A7-3497-EC94-F9F6093AE01A}"/>
              </a:ext>
            </a:extLst>
          </p:cNvPr>
          <p:cNvSpPr txBox="1"/>
          <p:nvPr/>
        </p:nvSpPr>
        <p:spPr>
          <a:xfrm>
            <a:off x="6045970" y="1961653"/>
            <a:ext cx="1839177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Sarah Horsman</a:t>
            </a:r>
          </a:p>
          <a:p>
            <a:pPr marL="0" indent="0" algn="ctr">
              <a:buNone/>
            </a:pPr>
            <a:r>
              <a:rPr lang="en-GB" sz="1600" dirty="0">
                <a:solidFill>
                  <a:schemeClr val="bg1"/>
                </a:solidFill>
                <a:latin typeface="Sassoon Penpals" panose="02000400000000000000" pitchFamily="50" charset="0"/>
              </a:rPr>
              <a:t>Greenland Class Teacher and EYFS/KS1 Lead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046C18A-2C99-0BD9-8A13-38DA3FC710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7534" y="2874443"/>
            <a:ext cx="1085668" cy="134463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3458FDB-FD50-BA5C-2271-C763F2FEBB5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125" t="2658"/>
          <a:stretch/>
        </p:blipFill>
        <p:spPr>
          <a:xfrm>
            <a:off x="2971765" y="2875706"/>
            <a:ext cx="1047575" cy="13943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9B60F4A-76E0-70E5-2A74-DDC1CB5156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64800" y="2875706"/>
            <a:ext cx="1108481" cy="1408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433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9D1715D-2C56-2C83-1B28-A5AD9B57A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590" y="0"/>
            <a:ext cx="3809525" cy="5143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DBCA0B-9FF3-C7F1-5014-B6C7D45621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2887" y="0"/>
            <a:ext cx="376844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435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D256DB8-DB8C-3A80-CA16-2D91F7AF4EBB}"/>
              </a:ext>
            </a:extLst>
          </p:cNvPr>
          <p:cNvSpPr txBox="1">
            <a:spLocks/>
          </p:cNvSpPr>
          <p:nvPr/>
        </p:nvSpPr>
        <p:spPr>
          <a:xfrm>
            <a:off x="356705" y="1229289"/>
            <a:ext cx="5203653" cy="3401588"/>
          </a:xfrm>
          <a:prstGeom prst="rect">
            <a:avLst/>
          </a:prstGeom>
        </p:spPr>
        <p:txBody>
          <a:bodyPr lIns="91440" tIns="45720" rIns="91440" bIns="45720" anchor="t">
            <a:normAutofit fontScale="850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Purple jumper and jade green or white shirt – no hooded jumpers</a:t>
            </a:r>
          </a:p>
          <a:p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Grey or black skirt, dress or trousers</a:t>
            </a:r>
          </a:p>
          <a:p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Plain black trainers/shoes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Wrist watches are welcome (no smart watches please).</a:t>
            </a:r>
          </a:p>
          <a:p>
            <a:r>
              <a:rPr lang="en-GB" dirty="0">
                <a:solidFill>
                  <a:schemeClr val="bg1"/>
                </a:solidFill>
                <a:latin typeface="Sassoon Penpals"/>
              </a:rPr>
              <a:t>Earrings must be studs (and must be removed for PE)</a:t>
            </a:r>
            <a:br>
              <a:rPr lang="en-GB" dirty="0">
                <a:latin typeface="Sassoon Penpals" panose="02000400000000000000" pitchFamily="50" charset="0"/>
              </a:rPr>
            </a:br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enpals" panose="02000400000000000000" pitchFamily="50" charset="0"/>
              </a:rPr>
              <a:t>All playtimes are outside, even if it’s raining, so please provide waterproofs and a spare pair of shoes/wellies.</a:t>
            </a:r>
          </a:p>
          <a:p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r>
              <a:rPr lang="en-GB" dirty="0">
                <a:solidFill>
                  <a:schemeClr val="bg1"/>
                </a:solidFill>
                <a:latin typeface="Sassoon Penpals"/>
              </a:rPr>
              <a:t>Please label everything!</a:t>
            </a:r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2BC74D-1A7E-A4D6-F92C-6DB5C3BECD46}"/>
              </a:ext>
            </a:extLst>
          </p:cNvPr>
          <p:cNvSpPr txBox="1"/>
          <p:nvPr/>
        </p:nvSpPr>
        <p:spPr>
          <a:xfrm>
            <a:off x="3442447" y="0"/>
            <a:ext cx="42358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bg1"/>
                </a:solidFill>
                <a:latin typeface="Sassoon Penpals" panose="02000400000000000000" pitchFamily="50" charset="0"/>
              </a:rPr>
              <a:t>Uniform</a:t>
            </a:r>
            <a:endParaRPr lang="en-GB" b="1" dirty="0">
              <a:solidFill>
                <a:schemeClr val="bg1"/>
              </a:solidFill>
              <a:latin typeface="Sassoon Penpals" panose="02000400000000000000" pitchFamily="50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4E4F078-B461-3F33-0D30-A9726FCBDD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1009" y="1424794"/>
            <a:ext cx="2026611" cy="21663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D6B6FA9-8C1E-E1E6-EC97-9FD2E1A8B6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8267" y="3952935"/>
            <a:ext cx="4012094" cy="823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017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015603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OPAL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78612E-6D67-6BE6-52E6-A0B9564F7E16}"/>
              </a:ext>
            </a:extLst>
          </p:cNvPr>
          <p:cNvSpPr txBox="1"/>
          <p:nvPr/>
        </p:nvSpPr>
        <p:spPr>
          <a:xfrm>
            <a:off x="541867" y="971034"/>
            <a:ext cx="793326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Sassoon Penpals"/>
              </a:rPr>
              <a:t>OPAL lunches – watch this space! Come and see the playtimes and have lunch with us.</a:t>
            </a:r>
          </a:p>
          <a:p>
            <a:r>
              <a:rPr lang="en-GB" dirty="0">
                <a:solidFill>
                  <a:schemeClr val="bg1"/>
                </a:solidFill>
                <a:latin typeface="Sassoon Penpals"/>
              </a:rPr>
              <a:t>There are lots of activities available.</a:t>
            </a:r>
          </a:p>
          <a:p>
            <a:endParaRPr lang="en-GB" dirty="0">
              <a:solidFill>
                <a:schemeClr val="bg1"/>
              </a:solidFill>
              <a:latin typeface="Sassoon Penpals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bg1"/>
                </a:solidFill>
                <a:latin typeface="Sassoon Penpals"/>
              </a:rPr>
              <a:t>Waterproofs and wellies!</a:t>
            </a:r>
          </a:p>
          <a:p>
            <a:endParaRPr lang="en-GB" dirty="0">
              <a:solidFill>
                <a:schemeClr val="bg1"/>
              </a:solidFill>
              <a:latin typeface="Sassoon Penpals"/>
            </a:endParaRPr>
          </a:p>
          <a:p>
            <a:endParaRPr lang="en-GB" dirty="0">
              <a:solidFill>
                <a:schemeClr val="bg1"/>
              </a:solidFill>
              <a:latin typeface="Sassoon Penpals" panose="02000400000000000000" pitchFamily="50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7A45936-8810-2E37-A4DD-2F74DBB3F7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231" y="1551649"/>
            <a:ext cx="3049307" cy="2286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8E83BADE-22A7-E247-BEC0-05891388B7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912" y="3086341"/>
            <a:ext cx="2486770" cy="186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7025A088-C567-835C-4434-98E7254F7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59" y="2577033"/>
            <a:ext cx="2264823" cy="169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85B60F67-CCFC-E13A-EA9D-CAB86AD05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912" y="1551649"/>
            <a:ext cx="1840203" cy="1380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41864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395626" y="88366"/>
            <a:ext cx="6130564" cy="63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Healthy schools</a:t>
            </a:r>
            <a:endParaRPr sz="54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100" name="Google Shape;100;p18"/>
          <p:cNvSpPr txBox="1"/>
          <p:nvPr/>
        </p:nvSpPr>
        <p:spPr>
          <a:xfrm>
            <a:off x="3603812" y="982718"/>
            <a:ext cx="5400834" cy="250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4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Everyone must bring their own water bottle to and from school each day. Water only please.</a:t>
            </a:r>
          </a:p>
          <a:p>
            <a:pPr marL="114300">
              <a:buClr>
                <a:srgbClr val="FFFFFF"/>
              </a:buClr>
              <a:buSzPts val="1800"/>
            </a:pPr>
            <a:endParaRPr lang="en-GB" sz="24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400" dirty="0">
                <a:solidFill>
                  <a:schemeClr val="bg2"/>
                </a:solidFill>
                <a:latin typeface="Sassoon Penpals"/>
                <a:ea typeface="Montserrat"/>
                <a:cs typeface="Montserrat"/>
              </a:rPr>
              <a:t>Morning snack must be healthy, e.g. a piece of fruit, vegetable sticks or dried fruit. (Provided by school)</a:t>
            </a:r>
          </a:p>
          <a:p>
            <a:pPr marL="114300">
              <a:buClr>
                <a:srgbClr val="FFFFFF"/>
              </a:buClr>
              <a:buSzPts val="1800"/>
            </a:pPr>
            <a:endParaRPr lang="en-GB" sz="24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400" dirty="0">
                <a:solidFill>
                  <a:schemeClr val="bg2"/>
                </a:solidFill>
                <a:latin typeface="Sassoon Penpals"/>
                <a:ea typeface="Montserrat"/>
                <a:cs typeface="Montserrat"/>
              </a:rPr>
              <a:t>No chocolate or sweets (may be brought in as a birthday treat)</a:t>
            </a:r>
          </a:p>
          <a:p>
            <a:pPr marL="114300">
              <a:buClr>
                <a:srgbClr val="FFFFFF"/>
              </a:buClr>
              <a:buSzPts val="1800"/>
            </a:pPr>
            <a:endParaRPr lang="en-GB" sz="24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400" b="1" dirty="0">
                <a:solidFill>
                  <a:schemeClr val="bg2"/>
                </a:solidFill>
                <a:latin typeface="Sassoon Penpals"/>
                <a:ea typeface="Montserrat"/>
                <a:cs typeface="Montserrat"/>
              </a:rPr>
              <a:t>We are a citrus and nut free school.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4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114300">
              <a:buClr>
                <a:srgbClr val="FFFFFF"/>
              </a:buClr>
              <a:buSzPts val="1800"/>
            </a:pPr>
            <a:endParaRPr lang="en-GB" sz="2400" dirty="0">
              <a:solidFill>
                <a:schemeClr val="bg2"/>
              </a:solidFill>
              <a:latin typeface="Sassoon Penpals" panose="02000400000000000000" pitchFamily="50" charset="0"/>
              <a:ea typeface="Montserrat"/>
              <a:cs typeface="Montserra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1210C4-66AB-BEC2-DC0F-A4BAF8A81F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809" y="1078040"/>
            <a:ext cx="1579941" cy="21057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BF55E9-27CE-AC22-FE7E-BDF087CE4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141" y="2955272"/>
            <a:ext cx="1959634" cy="1835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154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67;p14">
            <a:extLst>
              <a:ext uri="{FF2B5EF4-FFF2-40B4-BE49-F238E27FC236}">
                <a16:creationId xmlns:a16="http://schemas.microsoft.com/office/drawing/2014/main" id="{EA45F3D0-2025-AD79-0006-F8470DD4DB03}"/>
              </a:ext>
            </a:extLst>
          </p:cNvPr>
          <p:cNvSpPr txBox="1"/>
          <p:nvPr/>
        </p:nvSpPr>
        <p:spPr>
          <a:xfrm>
            <a:off x="2975719" y="263738"/>
            <a:ext cx="3044684" cy="761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PE days: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FFFFFF"/>
                </a:solidFill>
                <a:latin typeface="Sassoon Penpals"/>
                <a:ea typeface="Montserrat"/>
                <a:cs typeface="Montserrat"/>
                <a:sym typeface="Montserrat"/>
              </a:rPr>
              <a:t>Lapland Class – </a:t>
            </a:r>
            <a:endParaRPr lang="en-GB" sz="2000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FFFFFF"/>
                </a:solidFill>
                <a:latin typeface="Sassoon Penpals"/>
                <a:ea typeface="Montserrat"/>
                <a:cs typeface="Montserrat"/>
                <a:sym typeface="Montserrat"/>
              </a:rPr>
              <a:t>Wednesday and Thursday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FFFFFF"/>
                </a:solidFill>
                <a:latin typeface="Sassoon Penpals"/>
                <a:ea typeface="Montserrat"/>
                <a:cs typeface="Montserrat"/>
                <a:sym typeface="Montserrat"/>
              </a:rPr>
              <a:t>  </a:t>
            </a:r>
            <a:endParaRPr lang="en-GB" sz="2000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</a:endParaRP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FFFF00"/>
                </a:solidFill>
                <a:latin typeface="Sassoon Penpals"/>
                <a:ea typeface="Montserrat"/>
                <a:cs typeface="Montserrat"/>
                <a:sym typeface="Montserrat"/>
              </a:rPr>
              <a:t>Greenland Class – </a:t>
            </a:r>
            <a:endParaRPr lang="en-GB" sz="2000" dirty="0">
              <a:solidFill>
                <a:srgbClr val="FFFF00"/>
              </a:solidFill>
              <a:latin typeface="Sassoon Penpals" panose="02000400000000000000" pitchFamily="50" charset="0"/>
              <a:ea typeface="Montserrat"/>
              <a:cs typeface="Montserrat"/>
            </a:endParaRP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FFFF00"/>
                </a:solidFill>
                <a:latin typeface="Sassoon Penpals"/>
                <a:ea typeface="Montserrat"/>
                <a:cs typeface="Montserrat"/>
                <a:sym typeface="Montserrat"/>
              </a:rPr>
              <a:t>Wednesday and Thursday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rgbClr val="FFFF00"/>
              </a:solidFill>
              <a:latin typeface="Sassoon Penpals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299771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In EYFS, we are looking forward to…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D5E0D4-2114-CFE0-FDBF-76463BCA1CB1}"/>
              </a:ext>
            </a:extLst>
          </p:cNvPr>
          <p:cNvSpPr txBox="1"/>
          <p:nvPr/>
        </p:nvSpPr>
        <p:spPr>
          <a:xfrm>
            <a:off x="437791" y="1819513"/>
            <a:ext cx="6327373" cy="3816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Termly visits to </a:t>
            </a:r>
            <a:r>
              <a:rPr lang="en-GB" sz="3200" dirty="0" err="1">
                <a:solidFill>
                  <a:schemeClr val="bg1"/>
                </a:solidFill>
                <a:latin typeface="Sassoon Penpals" panose="02000400000000000000" pitchFamily="50" charset="0"/>
              </a:rPr>
              <a:t>Fulbourn</a:t>
            </a:r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 Nature Reserve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Bury St Edmunds Theatre Trip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Visit to a local beach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Woburn Safari Park</a:t>
            </a:r>
          </a:p>
          <a:p>
            <a:endParaRPr lang="en-GB" sz="3200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Sassoon Penpals" panose="02000400000000000000" pitchFamily="50" charset="0"/>
              </a:rPr>
              <a:t>We are always looking for volunteers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  <a:latin typeface="Sassoon Penpals" panose="02000400000000000000" pitchFamily="50" charset="0"/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015603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Celebrations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F88628-A9C8-B9F0-FF93-E2CFF98319D1}"/>
              </a:ext>
            </a:extLst>
          </p:cNvPr>
          <p:cNvSpPr txBox="1"/>
          <p:nvPr/>
        </p:nvSpPr>
        <p:spPr>
          <a:xfrm>
            <a:off x="296334" y="1065937"/>
            <a:ext cx="846666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4C stickers and House Points</a:t>
            </a:r>
          </a:p>
          <a:p>
            <a:pPr marL="114300">
              <a:buClr>
                <a:srgbClr val="FFFFFF"/>
              </a:buClr>
              <a:buSzPts val="1800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Class Pom Poms (10 pom </a:t>
            </a:r>
            <a:r>
              <a:rPr lang="en-GB" sz="2800" dirty="0" err="1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pom</a:t>
            </a: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 treat)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Verbal Praise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Learning Explorer Certificates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Termly 4C certificates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32613385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purple and green website&#10;&#10;Description automatically generated">
            <a:extLst>
              <a:ext uri="{FF2B5EF4-FFF2-40B4-BE49-F238E27FC236}">
                <a16:creationId xmlns:a16="http://schemas.microsoft.com/office/drawing/2014/main" id="{A82D1724-6E5F-D7C3-91CC-26CC37A3F4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218" y="0"/>
            <a:ext cx="410324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2086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015603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Weekly Updates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F88628-A9C8-B9F0-FF93-E2CFF98319D1}"/>
              </a:ext>
            </a:extLst>
          </p:cNvPr>
          <p:cNvSpPr txBox="1"/>
          <p:nvPr/>
        </p:nvSpPr>
        <p:spPr>
          <a:xfrm>
            <a:off x="677334" y="1273741"/>
            <a:ext cx="846666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4300">
              <a:buClr>
                <a:srgbClr val="FFFFFF"/>
              </a:buClr>
              <a:buSzPts val="1800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marL="571500" indent="-457200">
              <a:buClr>
                <a:srgbClr val="FFFFFF"/>
              </a:buClr>
              <a:buSzPts val="1800"/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Weekly update on phonics, maths and topic activities</a:t>
            </a:r>
          </a:p>
          <a:p>
            <a:pPr marL="571500" indent="-457200">
              <a:buClr>
                <a:srgbClr val="FFFFFF"/>
              </a:buClr>
              <a:buSzPts val="1800"/>
              <a:buFont typeface="Wingdings" panose="05000000000000000000" pitchFamily="2" charset="2"/>
              <a:buChar char="Ø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marL="571500" indent="-457200">
              <a:buClr>
                <a:srgbClr val="FFFFFF"/>
              </a:buClr>
              <a:buSzPts val="1800"/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Suggested Activities</a:t>
            </a:r>
          </a:p>
        </p:txBody>
      </p:sp>
    </p:spTree>
    <p:extLst>
      <p:ext uri="{BB962C8B-B14F-4D97-AF65-F5344CB8AC3E}">
        <p14:creationId xmlns:p14="http://schemas.microsoft.com/office/powerpoint/2010/main" val="2782445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9"/>
          <p:cNvSpPr txBox="1"/>
          <p:nvPr/>
        </p:nvSpPr>
        <p:spPr>
          <a:xfrm>
            <a:off x="0" y="1193604"/>
            <a:ext cx="2556861" cy="7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EYFS Reading habits</a:t>
            </a:r>
            <a:endParaRPr sz="54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A44B13-5126-12C1-69AB-D32746D4F2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2579" y="0"/>
            <a:ext cx="365884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7754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015603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Reading Records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F88628-A9C8-B9F0-FF93-E2CFF98319D1}"/>
              </a:ext>
            </a:extLst>
          </p:cNvPr>
          <p:cNvSpPr txBox="1"/>
          <p:nvPr/>
        </p:nvSpPr>
        <p:spPr>
          <a:xfrm>
            <a:off x="296334" y="1065937"/>
            <a:ext cx="846666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Reading books and reading records must be brought to and from school every day.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Comment by class teacher or teaching assistant each week.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Families should sign the record each time they read at home.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Form of communication between home and school about reading development.</a:t>
            </a:r>
            <a:endParaRPr lang="en-GB" sz="2800" dirty="0">
              <a:solidFill>
                <a:schemeClr val="bg2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192476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887496" y="94041"/>
            <a:ext cx="7015603" cy="5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Communication</a:t>
            </a:r>
            <a:endParaRPr sz="5000" b="1" dirty="0">
              <a:solidFill>
                <a:srgbClr val="FFFFFF"/>
              </a:solidFill>
              <a:latin typeface="Sassoon Penpals" panose="02000400000000000000" pitchFamily="50" charset="0"/>
              <a:ea typeface="Montserrat"/>
              <a:cs typeface="Montserrat"/>
              <a:sym typeface="Montserra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F88628-A9C8-B9F0-FF93-E2CFF98319D1}"/>
              </a:ext>
            </a:extLst>
          </p:cNvPr>
          <p:cNvSpPr txBox="1"/>
          <p:nvPr/>
        </p:nvSpPr>
        <p:spPr>
          <a:xfrm>
            <a:off x="296334" y="1065937"/>
            <a:ext cx="846666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New app – platform for sharing updates and trip information etc.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r>
              <a:rPr lang="en-GB" sz="2800" dirty="0">
                <a:solidFill>
                  <a:schemeClr val="bg2"/>
                </a:solidFill>
                <a:latin typeface="Sassoon Penpals"/>
                <a:ea typeface="Montserrat"/>
                <a:cs typeface="Montserrat"/>
                <a:sym typeface="Montserrat"/>
              </a:rPr>
              <a:t>School website – where to find key learning information</a:t>
            </a:r>
          </a:p>
          <a:p>
            <a:pPr marL="457200" indent="-342900">
              <a:buClr>
                <a:srgbClr val="FFFFFF"/>
              </a:buClr>
              <a:buSzPts val="1800"/>
              <a:buFont typeface="Montserrat"/>
              <a:buChar char="➢"/>
            </a:pPr>
            <a:endParaRPr lang="en-GB" sz="2800" dirty="0">
              <a:solidFill>
                <a:schemeClr val="bg2"/>
              </a:solidFill>
              <a:latin typeface="Sassoon Penpals"/>
              <a:ea typeface="Montserrat"/>
              <a:cs typeface="Montserrat"/>
              <a:sym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38057360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1"/>
          <p:cNvSpPr txBox="1"/>
          <p:nvPr/>
        </p:nvSpPr>
        <p:spPr>
          <a:xfrm>
            <a:off x="230521" y="1577825"/>
            <a:ext cx="8583066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Thank you.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 dirty="0">
                <a:solidFill>
                  <a:srgbClr val="FFFFFF"/>
                </a:solidFill>
                <a:latin typeface="Sassoon Penpals" panose="02000400000000000000" pitchFamily="50" charset="0"/>
                <a:ea typeface="Montserrat"/>
                <a:cs typeface="Montserrat"/>
                <a:sym typeface="Montserrat"/>
              </a:rPr>
              <a:t>We look forward to working with you this year!</a:t>
            </a:r>
          </a:p>
          <a:p>
            <a:pPr algn="ctr"/>
            <a:endParaRPr lang="en-GB" sz="3600" b="1" dirty="0">
              <a:solidFill>
                <a:srgbClr val="FFFFFF"/>
              </a:solidFill>
              <a:latin typeface="Montserrat"/>
              <a:ea typeface="Montserrat"/>
              <a:cs typeface="Montserra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4AA105CA6EB24499DF181BACB26EDA" ma:contentTypeVersion="18" ma:contentTypeDescription="Create a new document." ma:contentTypeScope="" ma:versionID="d2a1e1d550765113b6059b34975a74a4">
  <xsd:schema xmlns:xsd="http://www.w3.org/2001/XMLSchema" xmlns:xs="http://www.w3.org/2001/XMLSchema" xmlns:p="http://schemas.microsoft.com/office/2006/metadata/properties" xmlns:ns2="fd99d464-216c-4df2-ba84-8359e7d79cf9" xmlns:ns3="5c021cce-3ac3-4e43-8676-6df2dc7da263" targetNamespace="http://schemas.microsoft.com/office/2006/metadata/properties" ma:root="true" ma:fieldsID="f08a13408f93e8d5bec3901a82abe69c" ns2:_="" ns3:_="">
    <xsd:import namespace="fd99d464-216c-4df2-ba84-8359e7d79cf9"/>
    <xsd:import namespace="5c021cce-3ac3-4e43-8676-6df2dc7da26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99d464-216c-4df2-ba84-8359e7d79cf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b1fdb8e-0c25-4cfa-873f-eec86a9e1cb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021cce-3ac3-4e43-8676-6df2dc7da263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1a47c8e9-dd01-4b44-a5cd-c9ba66cee2a8}" ma:internalName="TaxCatchAll" ma:showField="CatchAllData" ma:web="5c021cce-3ac3-4e43-8676-6df2dc7da26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c021cce-3ac3-4e43-8676-6df2dc7da263" xsi:nil="true"/>
    <lcf76f155ced4ddcb4097134ff3c332f xmlns="fd99d464-216c-4df2-ba84-8359e7d79cf9">
      <Terms xmlns="http://schemas.microsoft.com/office/infopath/2007/PartnerControls"/>
    </lcf76f155ced4ddcb4097134ff3c332f>
    <SharedWithUsers xmlns="5c021cce-3ac3-4e43-8676-6df2dc7da263">
      <UserInfo>
        <DisplayName>Sarah Horsman</DisplayName>
        <AccountId>148</AccountId>
        <AccountType/>
      </UserInfo>
      <UserInfo>
        <DisplayName>Libby Meyer</DisplayName>
        <AccountId>150</AccountId>
        <AccountType/>
      </UserInfo>
      <UserInfo>
        <DisplayName>Juliana Mandra</DisplayName>
        <AccountId>26</AccountId>
        <AccountType/>
      </UserInfo>
      <UserInfo>
        <DisplayName>Anna Shelton</DisplayName>
        <AccountId>323</AccountId>
        <AccountType/>
      </UserInfo>
      <UserInfo>
        <DisplayName>Anna Rawlings-Blackmore</DisplayName>
        <AccountId>19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1C284DA-BE7B-4D9D-84E2-082DEEAC5C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d99d464-216c-4df2-ba84-8359e7d79cf9"/>
    <ds:schemaRef ds:uri="5c021cce-3ac3-4e43-8676-6df2dc7da2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2E95E6A-1660-4EC7-BC19-992923474307}">
  <ds:schemaRefs>
    <ds:schemaRef ds:uri="http://www.w3.org/XML/1998/namespace"/>
    <ds:schemaRef ds:uri="http://purl.org/dc/terms/"/>
    <ds:schemaRef ds:uri="http://purl.org/dc/elements/1.1/"/>
    <ds:schemaRef ds:uri="http://purl.org/dc/dcmitype/"/>
    <ds:schemaRef ds:uri="fd99d464-216c-4df2-ba84-8359e7d79cf9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5c021cce-3ac3-4e43-8676-6df2dc7da263"/>
  </ds:schemaRefs>
</ds:datastoreItem>
</file>

<file path=customXml/itemProps3.xml><?xml version="1.0" encoding="utf-8"?>
<ds:datastoreItem xmlns:ds="http://schemas.openxmlformats.org/officeDocument/2006/customXml" ds:itemID="{86EF1B51-51E0-4677-A58B-100DF576A33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7723</TotalTime>
  <Words>417</Words>
  <Application>Microsoft Office PowerPoint</Application>
  <PresentationFormat>On-screen Show (16:9)</PresentationFormat>
  <Paragraphs>82</Paragraphs>
  <Slides>15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Montserrat</vt:lpstr>
      <vt:lpstr>Playfair Display</vt:lpstr>
      <vt:lpstr>Sassoon Penpals</vt:lpstr>
      <vt:lpstr>Wingdings</vt:lpstr>
      <vt:lpstr>Office Theme</vt:lpstr>
      <vt:lpstr>PowerPoint Presentation</vt:lpstr>
      <vt:lpstr>The EYFS Team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Susan Hailes</dc:creator>
  <cp:lastModifiedBy>Sarah Horsman</cp:lastModifiedBy>
  <cp:revision>167</cp:revision>
  <dcterms:modified xsi:type="dcterms:W3CDTF">2024-09-12T15:31:24Z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0x010100884AA105CA6EB24499DF181BACB26EDA</vt:lpwstr>
  </property>
  <property fmtid="{D5CDD505-2E9C-101B-9397-08002B2CF9AE}" pid="3" name="MediaServiceImageTags">
    <vt:lpwstr/>
  </property>
</Properties>
</file>