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851" r:id="rId4"/>
  </p:sldMasterIdLst>
  <p:notesMasterIdLst>
    <p:notesMasterId r:id="rId14"/>
  </p:notesMasterIdLst>
  <p:sldIdLst>
    <p:sldId id="256" r:id="rId5"/>
    <p:sldId id="268" r:id="rId6"/>
    <p:sldId id="257" r:id="rId7"/>
    <p:sldId id="258" r:id="rId8"/>
    <p:sldId id="265" r:id="rId9"/>
    <p:sldId id="269" r:id="rId10"/>
    <p:sldId id="267" r:id="rId11"/>
    <p:sldId id="261" r:id="rId12"/>
    <p:sldId id="264" r:id="rId1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B341E-2410-4FAF-92CF-0E271734F3AC}" v="2" dt="2023-09-09T18:12:00.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Edwards-King" userId="bb23db3f-4901-4a00-9c74-2931f8992463" providerId="ADAL" clId="{040B341E-2410-4FAF-92CF-0E271734F3AC}"/>
    <pc:docChg chg="undo custSel modSld">
      <pc:chgData name="Rebecca Edwards-King" userId="bb23db3f-4901-4a00-9c74-2931f8992463" providerId="ADAL" clId="{040B341E-2410-4FAF-92CF-0E271734F3AC}" dt="2023-09-09T18:12:53.094" v="856" actId="20577"/>
      <pc:docMkLst>
        <pc:docMk/>
      </pc:docMkLst>
      <pc:sldChg chg="addSp delSp modSp mod">
        <pc:chgData name="Rebecca Edwards-King" userId="bb23db3f-4901-4a00-9c74-2931f8992463" providerId="ADAL" clId="{040B341E-2410-4FAF-92CF-0E271734F3AC}" dt="2023-09-09T17:58:51.365" v="20" actId="1076"/>
        <pc:sldMkLst>
          <pc:docMk/>
          <pc:sldMk cId="0" sldId="256"/>
        </pc:sldMkLst>
        <pc:spChg chg="add del mod">
          <ac:chgData name="Rebecca Edwards-King" userId="bb23db3f-4901-4a00-9c74-2931f8992463" providerId="ADAL" clId="{040B341E-2410-4FAF-92CF-0E271734F3AC}" dt="2023-09-09T17:58:48.077" v="19" actId="478"/>
          <ac:spMkLst>
            <pc:docMk/>
            <pc:sldMk cId="0" sldId="256"/>
            <ac:spMk id="4" creationId="{569BDE02-DCB2-E88E-0ED0-E3CB19EEEC9B}"/>
          </ac:spMkLst>
        </pc:spChg>
        <pc:spChg chg="add del mod">
          <ac:chgData name="Rebecca Edwards-King" userId="bb23db3f-4901-4a00-9c74-2931f8992463" providerId="ADAL" clId="{040B341E-2410-4FAF-92CF-0E271734F3AC}" dt="2023-09-09T17:58:51.365" v="20" actId="1076"/>
          <ac:spMkLst>
            <pc:docMk/>
            <pc:sldMk cId="0" sldId="256"/>
            <ac:spMk id="59" creationId="{00000000-0000-0000-0000-000000000000}"/>
          </ac:spMkLst>
        </pc:spChg>
      </pc:sldChg>
      <pc:sldChg chg="addSp delSp modSp mod">
        <pc:chgData name="Rebecca Edwards-King" userId="bb23db3f-4901-4a00-9c74-2931f8992463" providerId="ADAL" clId="{040B341E-2410-4FAF-92CF-0E271734F3AC}" dt="2023-09-09T18:08:10.530" v="447" actId="255"/>
        <pc:sldMkLst>
          <pc:docMk/>
          <pc:sldMk cId="0" sldId="257"/>
        </pc:sldMkLst>
        <pc:spChg chg="mod">
          <ac:chgData name="Rebecca Edwards-King" userId="bb23db3f-4901-4a00-9c74-2931f8992463" providerId="ADAL" clId="{040B341E-2410-4FAF-92CF-0E271734F3AC}" dt="2023-09-09T18:08:10.530" v="447" actId="255"/>
          <ac:spMkLst>
            <pc:docMk/>
            <pc:sldMk cId="0" sldId="257"/>
            <ac:spMk id="2" creationId="{EA45F3D0-2025-AD79-0006-F8470DD4DB03}"/>
          </ac:spMkLst>
        </pc:spChg>
        <pc:picChg chg="del">
          <ac:chgData name="Rebecca Edwards-King" userId="bb23db3f-4901-4a00-9c74-2931f8992463" providerId="ADAL" clId="{040B341E-2410-4FAF-92CF-0E271734F3AC}" dt="2023-09-09T18:07:52.872" v="439" actId="478"/>
          <ac:picMkLst>
            <pc:docMk/>
            <pc:sldMk cId="0" sldId="257"/>
            <ac:picMk id="4" creationId="{CCB40E6D-6B7C-96FE-EAC1-659033F46F80}"/>
          </ac:picMkLst>
        </pc:picChg>
        <pc:picChg chg="add mod">
          <ac:chgData name="Rebecca Edwards-King" userId="bb23db3f-4901-4a00-9c74-2931f8992463" providerId="ADAL" clId="{040B341E-2410-4FAF-92CF-0E271734F3AC}" dt="2023-09-09T18:08:04.172" v="444" actId="1076"/>
          <ac:picMkLst>
            <pc:docMk/>
            <pc:sldMk cId="0" sldId="257"/>
            <ac:picMk id="5" creationId="{F8965A5B-77E0-90E0-5EAF-9618CCA69649}"/>
          </ac:picMkLst>
        </pc:picChg>
      </pc:sldChg>
      <pc:sldChg chg="modSp mod">
        <pc:chgData name="Rebecca Edwards-King" userId="bb23db3f-4901-4a00-9c74-2931f8992463" providerId="ADAL" clId="{040B341E-2410-4FAF-92CF-0E271734F3AC}" dt="2023-09-09T18:09:54.794" v="617" actId="1076"/>
        <pc:sldMkLst>
          <pc:docMk/>
          <pc:sldMk cId="0" sldId="258"/>
        </pc:sldMkLst>
        <pc:spChg chg="mod">
          <ac:chgData name="Rebecca Edwards-King" userId="bb23db3f-4901-4a00-9c74-2931f8992463" providerId="ADAL" clId="{040B341E-2410-4FAF-92CF-0E271734F3AC}" dt="2023-09-09T18:09:54.794" v="617" actId="1076"/>
          <ac:spMkLst>
            <pc:docMk/>
            <pc:sldMk cId="0" sldId="258"/>
            <ac:spMk id="76" creationId="{00000000-0000-0000-0000-000000000000}"/>
          </ac:spMkLst>
        </pc:spChg>
        <pc:picChg chg="mod">
          <ac:chgData name="Rebecca Edwards-King" userId="bb23db3f-4901-4a00-9c74-2931f8992463" providerId="ADAL" clId="{040B341E-2410-4FAF-92CF-0E271734F3AC}" dt="2023-09-09T18:09:51.710" v="616" actId="1076"/>
          <ac:picMkLst>
            <pc:docMk/>
            <pc:sldMk cId="0" sldId="258"/>
            <ac:picMk id="2" creationId="{EA035F10-DA41-8573-008B-F0EE33F72841}"/>
          </ac:picMkLst>
        </pc:picChg>
      </pc:sldChg>
      <pc:sldChg chg="modSp mod">
        <pc:chgData name="Rebecca Edwards-King" userId="bb23db3f-4901-4a00-9c74-2931f8992463" providerId="ADAL" clId="{040B341E-2410-4FAF-92CF-0E271734F3AC}" dt="2023-09-09T18:12:53.094" v="856" actId="20577"/>
        <pc:sldMkLst>
          <pc:docMk/>
          <pc:sldMk cId="0" sldId="264"/>
        </pc:sldMkLst>
        <pc:spChg chg="mod">
          <ac:chgData name="Rebecca Edwards-King" userId="bb23db3f-4901-4a00-9c74-2931f8992463" providerId="ADAL" clId="{040B341E-2410-4FAF-92CF-0E271734F3AC}" dt="2023-09-09T18:12:53.094" v="856" actId="20577"/>
          <ac:spMkLst>
            <pc:docMk/>
            <pc:sldMk cId="0" sldId="264"/>
            <ac:spMk id="123" creationId="{00000000-0000-0000-0000-000000000000}"/>
          </ac:spMkLst>
        </pc:spChg>
      </pc:sldChg>
      <pc:sldChg chg="modSp mod">
        <pc:chgData name="Rebecca Edwards-King" userId="bb23db3f-4901-4a00-9c74-2931f8992463" providerId="ADAL" clId="{040B341E-2410-4FAF-92CF-0E271734F3AC}" dt="2023-09-09T18:10:59.427" v="752" actId="14100"/>
        <pc:sldMkLst>
          <pc:docMk/>
          <pc:sldMk cId="2237114551" sldId="265"/>
        </pc:sldMkLst>
        <pc:spChg chg="mod">
          <ac:chgData name="Rebecca Edwards-King" userId="bb23db3f-4901-4a00-9c74-2931f8992463" providerId="ADAL" clId="{040B341E-2410-4FAF-92CF-0E271734F3AC}" dt="2023-09-09T18:10:06.926" v="619" actId="1076"/>
          <ac:spMkLst>
            <pc:docMk/>
            <pc:sldMk cId="2237114551" sldId="265"/>
            <ac:spMk id="107" creationId="{00000000-0000-0000-0000-000000000000}"/>
          </ac:spMkLst>
        </pc:spChg>
        <pc:spChg chg="mod">
          <ac:chgData name="Rebecca Edwards-King" userId="bb23db3f-4901-4a00-9c74-2931f8992463" providerId="ADAL" clId="{040B341E-2410-4FAF-92CF-0E271734F3AC}" dt="2023-09-09T18:10:59.427" v="752" actId="14100"/>
          <ac:spMkLst>
            <pc:docMk/>
            <pc:sldMk cId="2237114551" sldId="265"/>
            <ac:spMk id="108" creationId="{00000000-0000-0000-0000-000000000000}"/>
          </ac:spMkLst>
        </pc:spChg>
      </pc:sldChg>
      <pc:sldChg chg="modSp mod">
        <pc:chgData name="Rebecca Edwards-King" userId="bb23db3f-4901-4a00-9c74-2931f8992463" providerId="ADAL" clId="{040B341E-2410-4FAF-92CF-0E271734F3AC}" dt="2023-09-09T18:12:30.387" v="852" actId="1076"/>
        <pc:sldMkLst>
          <pc:docMk/>
          <pc:sldMk cId="851794072" sldId="267"/>
        </pc:sldMkLst>
        <pc:spChg chg="mod">
          <ac:chgData name="Rebecca Edwards-King" userId="bb23db3f-4901-4a00-9c74-2931f8992463" providerId="ADAL" clId="{040B341E-2410-4FAF-92CF-0E271734F3AC}" dt="2023-09-09T18:12:27.578" v="851" actId="1076"/>
          <ac:spMkLst>
            <pc:docMk/>
            <pc:sldMk cId="851794072" sldId="267"/>
            <ac:spMk id="107" creationId="{00000000-0000-0000-0000-000000000000}"/>
          </ac:spMkLst>
        </pc:spChg>
        <pc:spChg chg="mod">
          <ac:chgData name="Rebecca Edwards-King" userId="bb23db3f-4901-4a00-9c74-2931f8992463" providerId="ADAL" clId="{040B341E-2410-4FAF-92CF-0E271734F3AC}" dt="2023-09-09T18:12:30.387" v="852" actId="1076"/>
          <ac:spMkLst>
            <pc:docMk/>
            <pc:sldMk cId="851794072" sldId="267"/>
            <ac:spMk id="108" creationId="{00000000-0000-0000-0000-000000000000}"/>
          </ac:spMkLst>
        </pc:spChg>
        <pc:picChg chg="mod">
          <ac:chgData name="Rebecca Edwards-King" userId="bb23db3f-4901-4a00-9c74-2931f8992463" providerId="ADAL" clId="{040B341E-2410-4FAF-92CF-0E271734F3AC}" dt="2023-09-09T18:12:00.116" v="844" actId="14100"/>
          <ac:picMkLst>
            <pc:docMk/>
            <pc:sldMk cId="851794072" sldId="267"/>
            <ac:picMk id="1028" creationId="{0D305C8B-4874-BE52-DCA6-AB48F504452B}"/>
          </ac:picMkLst>
        </pc:picChg>
      </pc:sldChg>
      <pc:sldChg chg="modSp mod">
        <pc:chgData name="Rebecca Edwards-King" userId="bb23db3f-4901-4a00-9c74-2931f8992463" providerId="ADAL" clId="{040B341E-2410-4FAF-92CF-0E271734F3AC}" dt="2023-09-09T18:05:39.021" v="342" actId="1076"/>
        <pc:sldMkLst>
          <pc:docMk/>
          <pc:sldMk cId="2194363822" sldId="268"/>
        </pc:sldMkLst>
        <pc:spChg chg="mod">
          <ac:chgData name="Rebecca Edwards-King" userId="bb23db3f-4901-4a00-9c74-2931f8992463" providerId="ADAL" clId="{040B341E-2410-4FAF-92CF-0E271734F3AC}" dt="2023-09-09T17:58:57.914" v="21" actId="20577"/>
          <ac:spMkLst>
            <pc:docMk/>
            <pc:sldMk cId="2194363822" sldId="268"/>
            <ac:spMk id="2" creationId="{727C7AE8-080E-369A-B1C1-F0015662E509}"/>
          </ac:spMkLst>
        </pc:spChg>
        <pc:spChg chg="mod">
          <ac:chgData name="Rebecca Edwards-King" userId="bb23db3f-4901-4a00-9c74-2931f8992463" providerId="ADAL" clId="{040B341E-2410-4FAF-92CF-0E271734F3AC}" dt="2023-09-09T18:05:39.021" v="342" actId="1076"/>
          <ac:spMkLst>
            <pc:docMk/>
            <pc:sldMk cId="2194363822" sldId="268"/>
            <ac:spMk id="3" creationId="{143EEBF4-F7C5-91BB-1531-ED311B07F37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02358791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5dc410f5aa_1_2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5dc410f5aa_1_2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5dc410f5aa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5dc410f5aa_2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5dc410f5aa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5dc410f5aa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5dc410f5aa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5dc410f5aa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9814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5dc410f5aa_2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5dc410f5aa_2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5dc410f5aa_3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5dc410f5aa_3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89977955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59567649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6552581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51319859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70839483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40680470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402663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1972052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4972541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75890183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1841233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5"/>
        <p:cNvGrpSpPr/>
        <p:nvPr/>
      </p:nvGrpSpPr>
      <p:grpSpPr>
        <a:xfrm>
          <a:off x="0" y="0"/>
          <a:ext cx="0" cy="0"/>
          <a:chOff x="0" y="0"/>
          <a:chExt cx="0" cy="0"/>
        </a:xfrm>
      </p:grpSpPr>
      <p:sp>
        <p:nvSpPr>
          <p:cNvPr id="17" name="Google Shape;17;p3"/>
          <p:cNvSpPr txBox="1">
            <a:spLocks noGrp="1"/>
          </p:cNvSpPr>
          <p:nvPr>
            <p:ph type="title"/>
          </p:nvPr>
        </p:nvSpPr>
        <p:spPr>
          <a:xfrm>
            <a:off x="344250" y="1403850"/>
            <a:ext cx="8455500" cy="2146800"/>
          </a:xfrm>
          <a:prstGeom prst="rect">
            <a:avLst/>
          </a:prstGeom>
          <a:solidFill>
            <a:srgbClr val="FFFFFF"/>
          </a:solidFill>
        </p:spPr>
        <p:txBody>
          <a:bodyPr spcFirstLastPara="1" wrap="square" lIns="91425" tIns="91425" rIns="91425" bIns="91425" anchor="ctr" anchorCtr="0">
            <a:noAutofit/>
          </a:bodyP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18" name="Google Shape;18;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637294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8A87A34-81AB-432B-8DAE-1953F412C126}" type="datetimeFigureOut">
              <a:rPr lang="en-US" smtClean="0"/>
              <a:pPr/>
              <a:t>9/9/2023</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15392951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63"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57"/>
        <p:cNvGrpSpPr/>
        <p:nvPr/>
      </p:nvGrpSpPr>
      <p:grpSpPr>
        <a:xfrm>
          <a:off x="0" y="0"/>
          <a:ext cx="0" cy="0"/>
          <a:chOff x="0" y="0"/>
          <a:chExt cx="0" cy="0"/>
        </a:xfrm>
      </p:grpSpPr>
      <p:sp>
        <p:nvSpPr>
          <p:cNvPr id="59" name="Google Shape;59;p13"/>
          <p:cNvSpPr txBox="1">
            <a:spLocks noGrp="1"/>
          </p:cNvSpPr>
          <p:nvPr>
            <p:ph type="subTitle" idx="1"/>
          </p:nvPr>
        </p:nvSpPr>
        <p:spPr>
          <a:xfrm>
            <a:off x="955884" y="230458"/>
            <a:ext cx="7504061" cy="1844751"/>
          </a:xfrm>
          <a:prstGeom prst="rect">
            <a:avLst/>
          </a:prstGeom>
          <a:noFill/>
        </p:spPr>
        <p:txBody>
          <a:bodyPr spcFirstLastPara="1" wrap="square" lIns="91425" tIns="91425" rIns="91425" bIns="91425" anchor="ctr" anchorCtr="0">
            <a:noAutofit/>
          </a:bodyPr>
          <a:lstStyle/>
          <a:p>
            <a:pPr marL="0" indent="0" algn="ctr"/>
            <a:endParaRPr lang="en-GB" sz="5400" dirty="0">
              <a:solidFill>
                <a:srgbClr val="FFFFFF"/>
              </a:solidFill>
              <a:latin typeface="Sassoon Penpals" panose="02000400000000000000" pitchFamily="50" charset="0"/>
            </a:endParaRPr>
          </a:p>
          <a:p>
            <a:pPr marL="0" indent="0" algn="ctr"/>
            <a:endParaRPr lang="en-GB" sz="5400" dirty="0">
              <a:solidFill>
                <a:srgbClr val="FFFFFF"/>
              </a:solidFill>
              <a:latin typeface="Sassoon Penpals" panose="02000400000000000000" pitchFamily="50" charset="0"/>
            </a:endParaRPr>
          </a:p>
          <a:p>
            <a:pPr marL="0" indent="0" algn="ctr"/>
            <a:endParaRPr lang="en-GB" sz="5400" dirty="0">
              <a:solidFill>
                <a:srgbClr val="FFFFFF"/>
              </a:solidFill>
              <a:latin typeface="Sassoon Penpals" panose="02000400000000000000" pitchFamily="50" charset="0"/>
            </a:endParaRPr>
          </a:p>
          <a:p>
            <a:pPr marL="0" indent="0" algn="ctr"/>
            <a:r>
              <a:rPr lang="en-GB" sz="6600" dirty="0">
                <a:solidFill>
                  <a:srgbClr val="FFFFFF"/>
                </a:solidFill>
                <a:latin typeface="Sassoon Penpals" panose="02000400000000000000" pitchFamily="50" charset="0"/>
              </a:rPr>
              <a:t>Welcome to</a:t>
            </a:r>
          </a:p>
          <a:p>
            <a:pPr marL="0" indent="0" algn="ctr"/>
            <a:r>
              <a:rPr lang="en-GB" sz="6600" dirty="0">
                <a:solidFill>
                  <a:srgbClr val="FFFFFF"/>
                </a:solidFill>
                <a:latin typeface="Sassoon Penpals" panose="02000400000000000000" pitchFamily="50" charset="0"/>
              </a:rPr>
              <a:t>Upper School 2023-2024</a:t>
            </a:r>
            <a:endParaRPr sz="4800" dirty="0">
              <a:solidFill>
                <a:srgbClr val="FFFFFF"/>
              </a:solidFill>
              <a:latin typeface="Sassoon Penpals" panose="02000400000000000000" pitchFamily="50" charset="0"/>
            </a:endParaRPr>
          </a:p>
        </p:txBody>
      </p:sp>
      <p:sp>
        <p:nvSpPr>
          <p:cNvPr id="60" name="Google Shape;60;p13"/>
          <p:cNvSpPr txBox="1"/>
          <p:nvPr/>
        </p:nvSpPr>
        <p:spPr>
          <a:xfrm>
            <a:off x="787227" y="2689091"/>
            <a:ext cx="7504061" cy="379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3600" b="1" dirty="0">
              <a:solidFill>
                <a:schemeClr val="bg1">
                  <a:lumMod val="95000"/>
                </a:schemeClr>
              </a:solidFill>
              <a:latin typeface="Sassoon Penpals" panose="02000400000000000000" pitchFamily="50" charset="0"/>
              <a:ea typeface="Montserrat"/>
              <a:cs typeface="Montserrat"/>
              <a:sym typeface="Montserrat"/>
            </a:endParaRPr>
          </a:p>
        </p:txBody>
      </p:sp>
      <p:pic>
        <p:nvPicPr>
          <p:cNvPr id="2" name="Picture 1">
            <a:extLst>
              <a:ext uri="{FF2B5EF4-FFF2-40B4-BE49-F238E27FC236}">
                <a16:creationId xmlns:a16="http://schemas.microsoft.com/office/drawing/2014/main" id="{B2A84560-880D-0160-2924-1AD2F7AD3EE1}"/>
              </a:ext>
            </a:extLst>
          </p:cNvPr>
          <p:cNvPicPr>
            <a:picLocks noChangeAspect="1"/>
          </p:cNvPicPr>
          <p:nvPr/>
        </p:nvPicPr>
        <p:blipFill>
          <a:blip r:embed="rId3"/>
          <a:stretch>
            <a:fillRect/>
          </a:stretch>
        </p:blipFill>
        <p:spPr>
          <a:xfrm>
            <a:off x="247689" y="257666"/>
            <a:ext cx="1946542" cy="153832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C7AE8-080E-369A-B1C1-F0015662E509}"/>
              </a:ext>
            </a:extLst>
          </p:cNvPr>
          <p:cNvSpPr>
            <a:spLocks noGrp="1"/>
          </p:cNvSpPr>
          <p:nvPr>
            <p:ph type="title"/>
          </p:nvPr>
        </p:nvSpPr>
        <p:spPr/>
        <p:txBody>
          <a:bodyPr/>
          <a:lstStyle/>
          <a:p>
            <a:r>
              <a:rPr lang="en-GB" b="1" dirty="0">
                <a:solidFill>
                  <a:schemeClr val="bg1"/>
                </a:solidFill>
                <a:latin typeface="Sassoon Penpals" panose="02000400000000000000" pitchFamily="50" charset="0"/>
              </a:rPr>
              <a:t>The Upper School Team</a:t>
            </a:r>
          </a:p>
        </p:txBody>
      </p:sp>
      <p:sp>
        <p:nvSpPr>
          <p:cNvPr id="3" name="Content Placeholder 2">
            <a:extLst>
              <a:ext uri="{FF2B5EF4-FFF2-40B4-BE49-F238E27FC236}">
                <a16:creationId xmlns:a16="http://schemas.microsoft.com/office/drawing/2014/main" id="{143EEBF4-F7C5-91BB-1531-ED311B07F374}"/>
              </a:ext>
            </a:extLst>
          </p:cNvPr>
          <p:cNvSpPr>
            <a:spLocks noGrp="1"/>
          </p:cNvSpPr>
          <p:nvPr>
            <p:ph idx="1"/>
          </p:nvPr>
        </p:nvSpPr>
        <p:spPr>
          <a:xfrm>
            <a:off x="628650" y="1229746"/>
            <a:ext cx="7886700" cy="3263504"/>
          </a:xfrm>
        </p:spPr>
        <p:txBody>
          <a:bodyPr>
            <a:normAutofit lnSpcReduction="10000"/>
          </a:bodyPr>
          <a:lstStyle/>
          <a:p>
            <a:pPr marL="0" indent="0">
              <a:buNone/>
            </a:pPr>
            <a:r>
              <a:rPr lang="en-GB" u="sng" dirty="0">
                <a:solidFill>
                  <a:schemeClr val="bg1"/>
                </a:solidFill>
                <a:latin typeface="Sassoon Penpals" panose="02000400000000000000" pitchFamily="50" charset="0"/>
              </a:rPr>
              <a:t>Teachers</a:t>
            </a:r>
          </a:p>
          <a:p>
            <a:pPr marL="0" indent="0">
              <a:buNone/>
            </a:pPr>
            <a:r>
              <a:rPr lang="en-GB" dirty="0">
                <a:solidFill>
                  <a:schemeClr val="bg1"/>
                </a:solidFill>
                <a:latin typeface="Sassoon Penpals" panose="02000400000000000000" pitchFamily="50" charset="0"/>
              </a:rPr>
              <a:t>Miss Edwards-King (Amazon)  	   Miss Hannah (Daintree)	Mr Edwards (Redwood)</a:t>
            </a:r>
          </a:p>
          <a:p>
            <a:pPr marL="0" indent="0">
              <a:buNone/>
            </a:pPr>
            <a:r>
              <a:rPr lang="en-GB" dirty="0">
                <a:solidFill>
                  <a:schemeClr val="bg1"/>
                </a:solidFill>
                <a:latin typeface="Sassoon Penpals" panose="02000400000000000000" pitchFamily="50" charset="0"/>
              </a:rPr>
              <a:t>Mrs Peyton (cover)	Mrs Woodley (cover)</a:t>
            </a:r>
          </a:p>
          <a:p>
            <a:endParaRPr lang="en-GB" dirty="0">
              <a:solidFill>
                <a:schemeClr val="bg1"/>
              </a:solidFill>
              <a:latin typeface="Sassoon Penpals" panose="02000400000000000000" pitchFamily="50" charset="0"/>
            </a:endParaRPr>
          </a:p>
          <a:p>
            <a:pPr marL="0" indent="0">
              <a:buNone/>
            </a:pPr>
            <a:r>
              <a:rPr lang="en-GB" u="sng" dirty="0">
                <a:solidFill>
                  <a:schemeClr val="bg1"/>
                </a:solidFill>
                <a:latin typeface="Sassoon Penpals" panose="02000400000000000000" pitchFamily="50" charset="0"/>
              </a:rPr>
              <a:t>Teaching Assistants</a:t>
            </a:r>
          </a:p>
          <a:p>
            <a:pPr marL="0" indent="0">
              <a:buNone/>
            </a:pPr>
            <a:r>
              <a:rPr lang="en-GB" dirty="0">
                <a:solidFill>
                  <a:schemeClr val="bg1"/>
                </a:solidFill>
                <a:latin typeface="Sassoon Penpals" panose="02000400000000000000" pitchFamily="50" charset="0"/>
              </a:rPr>
              <a:t>Ms Bassett, Mrs </a:t>
            </a:r>
            <a:r>
              <a:rPr lang="en-GB" dirty="0" err="1">
                <a:solidFill>
                  <a:schemeClr val="bg1"/>
                </a:solidFill>
                <a:latin typeface="Sassoon Penpals" panose="02000400000000000000" pitchFamily="50" charset="0"/>
              </a:rPr>
              <a:t>Jersynska</a:t>
            </a:r>
            <a:r>
              <a:rPr lang="en-GB" dirty="0">
                <a:solidFill>
                  <a:schemeClr val="bg1"/>
                </a:solidFill>
                <a:latin typeface="Sassoon Penpals" panose="02000400000000000000" pitchFamily="50" charset="0"/>
              </a:rPr>
              <a:t>, Mrs Jacobs, Mrs Welsh, Ms Grimes, Mrs Abbott, Miss Bell</a:t>
            </a:r>
          </a:p>
          <a:p>
            <a:endParaRPr lang="en-GB" dirty="0">
              <a:solidFill>
                <a:schemeClr val="bg1"/>
              </a:solidFill>
              <a:latin typeface="Sassoon Penpals" panose="02000400000000000000" pitchFamily="50" charset="0"/>
            </a:endParaRPr>
          </a:p>
          <a:p>
            <a:pPr marL="0" indent="0">
              <a:buNone/>
            </a:pPr>
            <a:r>
              <a:rPr lang="en-GB" u="sng" dirty="0">
                <a:solidFill>
                  <a:schemeClr val="bg1"/>
                </a:solidFill>
                <a:latin typeface="Sassoon Penpals" panose="02000400000000000000" pitchFamily="50" charset="0"/>
              </a:rPr>
              <a:t>PPA staff</a:t>
            </a:r>
            <a:endParaRPr lang="en-GB" dirty="0">
              <a:solidFill>
                <a:schemeClr val="bg1"/>
              </a:solidFill>
              <a:latin typeface="Sassoon Penpals" panose="02000400000000000000" pitchFamily="50" charset="0"/>
            </a:endParaRPr>
          </a:p>
          <a:p>
            <a:pPr marL="0" indent="0">
              <a:buNone/>
            </a:pPr>
            <a:r>
              <a:rPr lang="en-GB" dirty="0">
                <a:solidFill>
                  <a:schemeClr val="bg1"/>
                </a:solidFill>
                <a:latin typeface="Sassoon Penpals" panose="02000400000000000000" pitchFamily="50" charset="0"/>
              </a:rPr>
              <a:t>Mr </a:t>
            </a:r>
            <a:r>
              <a:rPr lang="en-GB" dirty="0" err="1">
                <a:solidFill>
                  <a:schemeClr val="bg1"/>
                </a:solidFill>
                <a:latin typeface="Sassoon Penpals" panose="02000400000000000000" pitchFamily="50" charset="0"/>
              </a:rPr>
              <a:t>Skingsley</a:t>
            </a:r>
            <a:r>
              <a:rPr lang="en-GB" dirty="0">
                <a:solidFill>
                  <a:schemeClr val="bg1"/>
                </a:solidFill>
                <a:latin typeface="Sassoon Penpals" panose="02000400000000000000" pitchFamily="50" charset="0"/>
              </a:rPr>
              <a:t>, Miss Flack (PE)		Mr </a:t>
            </a:r>
            <a:r>
              <a:rPr lang="en-GB" dirty="0" err="1">
                <a:solidFill>
                  <a:schemeClr val="bg1"/>
                </a:solidFill>
                <a:latin typeface="Sassoon Penpals" panose="02000400000000000000" pitchFamily="50" charset="0"/>
              </a:rPr>
              <a:t>Brinsdon</a:t>
            </a:r>
            <a:r>
              <a:rPr lang="en-GB" dirty="0">
                <a:solidFill>
                  <a:schemeClr val="bg1"/>
                </a:solidFill>
                <a:latin typeface="Sassoon Penpals" panose="02000400000000000000" pitchFamily="50" charset="0"/>
              </a:rPr>
              <a:t> (Music)</a:t>
            </a:r>
          </a:p>
        </p:txBody>
      </p:sp>
    </p:spTree>
    <p:extLst>
      <p:ext uri="{BB962C8B-B14F-4D97-AF65-F5344CB8AC3E}">
        <p14:creationId xmlns:p14="http://schemas.microsoft.com/office/powerpoint/2010/main" val="2194363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64"/>
        <p:cNvGrpSpPr/>
        <p:nvPr/>
      </p:nvGrpSpPr>
      <p:grpSpPr>
        <a:xfrm>
          <a:off x="0" y="0"/>
          <a:ext cx="0" cy="0"/>
          <a:chOff x="0" y="0"/>
          <a:chExt cx="0" cy="0"/>
        </a:xfrm>
      </p:grpSpPr>
      <p:sp>
        <p:nvSpPr>
          <p:cNvPr id="67" name="Google Shape;67;p14"/>
          <p:cNvSpPr txBox="1"/>
          <p:nvPr/>
        </p:nvSpPr>
        <p:spPr>
          <a:xfrm>
            <a:off x="-438905" y="128456"/>
            <a:ext cx="4826356" cy="980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400" b="1" dirty="0">
                <a:solidFill>
                  <a:srgbClr val="FFFFFF"/>
                </a:solidFill>
                <a:latin typeface="Sassoon Penpals" panose="02000400000000000000" pitchFamily="50" charset="0"/>
                <a:ea typeface="Montserrat"/>
                <a:cs typeface="Montserrat"/>
                <a:sym typeface="Montserrat"/>
              </a:rPr>
              <a:t>Example timetable</a:t>
            </a:r>
            <a:endParaRPr sz="4400" b="1" dirty="0">
              <a:solidFill>
                <a:srgbClr val="FFFFFF"/>
              </a:solidFill>
              <a:latin typeface="Sassoon Penpals" panose="02000400000000000000" pitchFamily="50" charset="0"/>
              <a:ea typeface="Montserrat"/>
              <a:cs typeface="Montserrat"/>
              <a:sym typeface="Montserrat"/>
            </a:endParaRPr>
          </a:p>
        </p:txBody>
      </p:sp>
      <p:sp>
        <p:nvSpPr>
          <p:cNvPr id="2" name="Google Shape;67;p14">
            <a:extLst>
              <a:ext uri="{FF2B5EF4-FFF2-40B4-BE49-F238E27FC236}">
                <a16:creationId xmlns:a16="http://schemas.microsoft.com/office/drawing/2014/main" id="{EA45F3D0-2025-AD79-0006-F8470DD4DB03}"/>
              </a:ext>
            </a:extLst>
          </p:cNvPr>
          <p:cNvSpPr txBox="1"/>
          <p:nvPr/>
        </p:nvSpPr>
        <p:spPr>
          <a:xfrm>
            <a:off x="6036971" y="223982"/>
            <a:ext cx="3044684" cy="761829"/>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400" b="1" dirty="0">
                <a:solidFill>
                  <a:srgbClr val="FFFFFF"/>
                </a:solidFill>
                <a:latin typeface="Sassoon Penpals" panose="02000400000000000000" pitchFamily="50" charset="0"/>
                <a:ea typeface="Montserrat"/>
                <a:cs typeface="Montserrat"/>
                <a:sym typeface="Montserrat"/>
              </a:rPr>
              <a:t>PE days:</a:t>
            </a:r>
          </a:p>
          <a:p>
            <a:pPr marL="0" lvl="0" indent="0" algn="ctr" rtl="0">
              <a:spcBef>
                <a:spcPts val="0"/>
              </a:spcBef>
              <a:spcAft>
                <a:spcPts val="0"/>
              </a:spcAft>
              <a:buNone/>
            </a:pPr>
            <a:endParaRPr lang="en-GB" sz="2000" b="1" dirty="0">
              <a:solidFill>
                <a:srgbClr val="FFFFFF"/>
              </a:solidFill>
              <a:latin typeface="Sassoon Penpals" panose="02000400000000000000" pitchFamily="50" charset="0"/>
              <a:ea typeface="Montserrat"/>
              <a:cs typeface="Montserrat"/>
              <a:sym typeface="Montserrat"/>
            </a:endParaRPr>
          </a:p>
          <a:p>
            <a:pPr marL="0" lvl="0" indent="0" algn="ctr" rtl="0">
              <a:lnSpc>
                <a:spcPct val="150000"/>
              </a:lnSpc>
              <a:spcBef>
                <a:spcPts val="0"/>
              </a:spcBef>
              <a:spcAft>
                <a:spcPts val="0"/>
              </a:spcAft>
              <a:buNone/>
            </a:pPr>
            <a:r>
              <a:rPr lang="en-GB" sz="2400" dirty="0">
                <a:solidFill>
                  <a:srgbClr val="FFFFFF"/>
                </a:solidFill>
                <a:latin typeface="Sassoon Penpals" panose="02000400000000000000" pitchFamily="50" charset="0"/>
                <a:ea typeface="Montserrat"/>
                <a:cs typeface="Montserrat"/>
                <a:sym typeface="Montserrat"/>
              </a:rPr>
              <a:t>Amazon –   </a:t>
            </a:r>
          </a:p>
          <a:p>
            <a:pPr marL="0" lvl="0" indent="0" algn="ctr" rtl="0">
              <a:lnSpc>
                <a:spcPct val="150000"/>
              </a:lnSpc>
              <a:spcBef>
                <a:spcPts val="0"/>
              </a:spcBef>
              <a:spcAft>
                <a:spcPts val="0"/>
              </a:spcAft>
              <a:buNone/>
            </a:pPr>
            <a:r>
              <a:rPr lang="en-GB" sz="2000" dirty="0">
                <a:solidFill>
                  <a:srgbClr val="FFFFFF"/>
                </a:solidFill>
                <a:latin typeface="Sassoon Penpals" panose="02000400000000000000" pitchFamily="50" charset="0"/>
                <a:ea typeface="Montserrat"/>
                <a:cs typeface="Montserrat"/>
                <a:sym typeface="Montserrat"/>
              </a:rPr>
              <a:t>Monday/Wednesday and Tuesday</a:t>
            </a:r>
          </a:p>
          <a:p>
            <a:pPr marL="0" lvl="0" indent="0" algn="ctr" rtl="0">
              <a:lnSpc>
                <a:spcPct val="150000"/>
              </a:lnSpc>
              <a:spcBef>
                <a:spcPts val="0"/>
              </a:spcBef>
              <a:spcAft>
                <a:spcPts val="0"/>
              </a:spcAft>
              <a:buNone/>
            </a:pPr>
            <a:r>
              <a:rPr lang="en-GB" sz="2400" dirty="0">
                <a:solidFill>
                  <a:srgbClr val="FFFFFF"/>
                </a:solidFill>
                <a:latin typeface="Sassoon Penpals" panose="02000400000000000000" pitchFamily="50" charset="0"/>
                <a:ea typeface="Montserrat"/>
                <a:cs typeface="Montserrat"/>
                <a:sym typeface="Montserrat"/>
              </a:rPr>
              <a:t> </a:t>
            </a:r>
            <a:r>
              <a:rPr lang="en-GB" sz="2400" dirty="0">
                <a:solidFill>
                  <a:srgbClr val="FFFF00"/>
                </a:solidFill>
                <a:latin typeface="Sassoon Penpals" panose="02000400000000000000" pitchFamily="50" charset="0"/>
                <a:ea typeface="Montserrat"/>
                <a:cs typeface="Montserrat"/>
                <a:sym typeface="Montserrat"/>
              </a:rPr>
              <a:t>Daintree – </a:t>
            </a:r>
          </a:p>
          <a:p>
            <a:pPr marL="0" lvl="0" indent="0" algn="ctr" rtl="0">
              <a:lnSpc>
                <a:spcPct val="150000"/>
              </a:lnSpc>
              <a:spcBef>
                <a:spcPts val="0"/>
              </a:spcBef>
              <a:spcAft>
                <a:spcPts val="0"/>
              </a:spcAft>
              <a:buNone/>
            </a:pPr>
            <a:r>
              <a:rPr lang="en-GB" sz="2400" dirty="0">
                <a:solidFill>
                  <a:srgbClr val="FFFF00"/>
                </a:solidFill>
                <a:latin typeface="Sassoon Penpals" panose="02000400000000000000" pitchFamily="50" charset="0"/>
                <a:ea typeface="Montserrat"/>
                <a:cs typeface="Montserrat"/>
                <a:sym typeface="Montserrat"/>
              </a:rPr>
              <a:t>Tuesday and Thursday</a:t>
            </a:r>
          </a:p>
          <a:p>
            <a:pPr marL="0" lvl="0" indent="0" algn="ctr" rtl="0">
              <a:lnSpc>
                <a:spcPct val="150000"/>
              </a:lnSpc>
              <a:spcBef>
                <a:spcPts val="0"/>
              </a:spcBef>
              <a:spcAft>
                <a:spcPts val="0"/>
              </a:spcAft>
              <a:buNone/>
            </a:pPr>
            <a:r>
              <a:rPr lang="en-GB" sz="2400" dirty="0">
                <a:solidFill>
                  <a:srgbClr val="00B0F0"/>
                </a:solidFill>
                <a:latin typeface="Sassoon Penpals" panose="02000400000000000000" pitchFamily="50" charset="0"/>
                <a:ea typeface="Montserrat"/>
                <a:cs typeface="Montserrat"/>
                <a:sym typeface="Montserrat"/>
              </a:rPr>
              <a:t>Redwood – </a:t>
            </a:r>
          </a:p>
          <a:p>
            <a:pPr marL="0" lvl="0" indent="0" algn="ctr" rtl="0">
              <a:lnSpc>
                <a:spcPct val="150000"/>
              </a:lnSpc>
              <a:spcBef>
                <a:spcPts val="0"/>
              </a:spcBef>
              <a:spcAft>
                <a:spcPts val="0"/>
              </a:spcAft>
              <a:buNone/>
            </a:pPr>
            <a:r>
              <a:rPr lang="en-GB" sz="2400" dirty="0">
                <a:solidFill>
                  <a:srgbClr val="00B0F0"/>
                </a:solidFill>
                <a:latin typeface="Sassoon Penpals" panose="02000400000000000000" pitchFamily="50" charset="0"/>
                <a:ea typeface="Montserrat"/>
                <a:cs typeface="Montserrat"/>
                <a:sym typeface="Montserrat"/>
              </a:rPr>
              <a:t>Tuesday and Wednesday</a:t>
            </a:r>
            <a:endParaRPr sz="2400" dirty="0">
              <a:solidFill>
                <a:srgbClr val="00B0F0"/>
              </a:solidFill>
              <a:latin typeface="Sassoon Penpals" panose="02000400000000000000" pitchFamily="50" charset="0"/>
              <a:ea typeface="Montserrat"/>
              <a:cs typeface="Montserrat"/>
              <a:sym typeface="Montserrat"/>
            </a:endParaRPr>
          </a:p>
        </p:txBody>
      </p:sp>
      <p:pic>
        <p:nvPicPr>
          <p:cNvPr id="5" name="Picture 4">
            <a:extLst>
              <a:ext uri="{FF2B5EF4-FFF2-40B4-BE49-F238E27FC236}">
                <a16:creationId xmlns:a16="http://schemas.microsoft.com/office/drawing/2014/main" id="{F8965A5B-77E0-90E0-5EAF-9618CCA69649}"/>
              </a:ext>
            </a:extLst>
          </p:cNvPr>
          <p:cNvPicPr>
            <a:picLocks noChangeAspect="1"/>
          </p:cNvPicPr>
          <p:nvPr/>
        </p:nvPicPr>
        <p:blipFill>
          <a:blip r:embed="rId3"/>
          <a:stretch>
            <a:fillRect/>
          </a:stretch>
        </p:blipFill>
        <p:spPr>
          <a:xfrm>
            <a:off x="230768" y="1196386"/>
            <a:ext cx="5806203" cy="327572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72"/>
        <p:cNvGrpSpPr/>
        <p:nvPr/>
      </p:nvGrpSpPr>
      <p:grpSpPr>
        <a:xfrm>
          <a:off x="0" y="0"/>
          <a:ext cx="0" cy="0"/>
          <a:chOff x="0" y="0"/>
          <a:chExt cx="0" cy="0"/>
        </a:xfrm>
      </p:grpSpPr>
      <p:sp>
        <p:nvSpPr>
          <p:cNvPr id="75" name="Google Shape;75;p15"/>
          <p:cNvSpPr txBox="1"/>
          <p:nvPr/>
        </p:nvSpPr>
        <p:spPr>
          <a:xfrm>
            <a:off x="-146173" y="253067"/>
            <a:ext cx="5706531" cy="52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5000" b="1" dirty="0">
                <a:solidFill>
                  <a:srgbClr val="FFFFFF"/>
                </a:solidFill>
                <a:latin typeface="Sassoon Penpals" panose="02000400000000000000" pitchFamily="50" charset="0"/>
                <a:ea typeface="Montserrat"/>
                <a:cs typeface="Montserrat"/>
                <a:sym typeface="Montserrat"/>
              </a:rPr>
              <a:t>Curriculum and visits</a:t>
            </a:r>
            <a:endParaRPr sz="5000" b="1" dirty="0">
              <a:solidFill>
                <a:srgbClr val="FFFFFF"/>
              </a:solidFill>
              <a:latin typeface="Sassoon Penpals" panose="02000400000000000000" pitchFamily="50" charset="0"/>
              <a:ea typeface="Montserrat"/>
              <a:cs typeface="Montserrat"/>
              <a:sym typeface="Montserrat"/>
            </a:endParaRPr>
          </a:p>
        </p:txBody>
      </p:sp>
      <p:sp>
        <p:nvSpPr>
          <p:cNvPr id="76" name="Google Shape;76;p15"/>
          <p:cNvSpPr txBox="1"/>
          <p:nvPr/>
        </p:nvSpPr>
        <p:spPr>
          <a:xfrm>
            <a:off x="2630252" y="1054099"/>
            <a:ext cx="6697969" cy="26511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FFFFFF"/>
              </a:buClr>
              <a:buSzPts val="1800"/>
              <a:buFont typeface="Montserrat"/>
              <a:buChar char="➢"/>
            </a:pPr>
            <a:endParaRPr lang="en-GB" sz="2400" b="1" dirty="0">
              <a:solidFill>
                <a:schemeClr val="bg2"/>
              </a:solidFill>
              <a:latin typeface="Sassoon Penpals" panose="02000400000000000000" pitchFamily="50" charset="0"/>
              <a:ea typeface="Montserrat"/>
              <a:cs typeface="Montserrat"/>
              <a:sym typeface="Montserrat"/>
            </a:endParaRPr>
          </a:p>
          <a:p>
            <a:pPr marL="457200" lvl="0" indent="-342900" algn="l" rtl="0">
              <a:spcBef>
                <a:spcPts val="0"/>
              </a:spcBef>
              <a:spcAft>
                <a:spcPts val="0"/>
              </a:spcAft>
              <a:buClr>
                <a:srgbClr val="FFFFFF"/>
              </a:buClr>
              <a:buSzPts val="1800"/>
              <a:buFont typeface="Montserrat"/>
              <a:buChar char="➢"/>
            </a:pPr>
            <a:r>
              <a:rPr lang="en-GB" sz="2400" b="1" dirty="0">
                <a:solidFill>
                  <a:schemeClr val="bg2"/>
                </a:solidFill>
                <a:latin typeface="Sassoon Penpals" panose="02000400000000000000" pitchFamily="50" charset="0"/>
                <a:ea typeface="Montserrat"/>
                <a:cs typeface="Montserrat"/>
                <a:sym typeface="Montserrat"/>
              </a:rPr>
              <a:t>This term our topic is called </a:t>
            </a:r>
            <a:r>
              <a:rPr lang="en-GB" sz="2400" b="1" i="1" dirty="0">
                <a:solidFill>
                  <a:schemeClr val="bg2"/>
                </a:solidFill>
                <a:latin typeface="Sassoon Penpals" panose="02000400000000000000" pitchFamily="50" charset="0"/>
                <a:ea typeface="Montserrat"/>
                <a:cs typeface="Montserrat"/>
                <a:sym typeface="Montserrat"/>
              </a:rPr>
              <a:t>Resilience – </a:t>
            </a:r>
            <a:r>
              <a:rPr lang="en-GB" sz="2400" b="1" dirty="0">
                <a:solidFill>
                  <a:schemeClr val="bg2"/>
                </a:solidFill>
                <a:latin typeface="Sassoon Penpals" panose="02000400000000000000" pitchFamily="50" charset="0"/>
                <a:ea typeface="Montserrat"/>
                <a:cs typeface="Montserrat"/>
                <a:sym typeface="Montserrat"/>
              </a:rPr>
              <a:t>it centres mainly around our history unit on WWII.</a:t>
            </a:r>
          </a:p>
          <a:p>
            <a:pPr marL="457200" lvl="0" indent="-342900" algn="l" rtl="0">
              <a:spcBef>
                <a:spcPts val="0"/>
              </a:spcBef>
              <a:spcAft>
                <a:spcPts val="0"/>
              </a:spcAft>
              <a:buClr>
                <a:srgbClr val="FFFFFF"/>
              </a:buClr>
              <a:buSzPts val="1800"/>
              <a:buFont typeface="Montserrat"/>
              <a:buChar char="➢"/>
            </a:pPr>
            <a:r>
              <a:rPr lang="en-GB" sz="2400" b="1" dirty="0">
                <a:solidFill>
                  <a:schemeClr val="bg2"/>
                </a:solidFill>
                <a:latin typeface="Sassoon Penpals" panose="02000400000000000000" pitchFamily="50" charset="0"/>
                <a:ea typeface="Montserrat"/>
                <a:cs typeface="Montserrat"/>
                <a:sym typeface="Montserrat"/>
              </a:rPr>
              <a:t>Our curriculum is planned over a two-year cycle to ensure all children cover Year 5 and 6 objectives.</a:t>
            </a:r>
            <a:endParaRPr sz="2400" b="1" dirty="0">
              <a:solidFill>
                <a:schemeClr val="bg2"/>
              </a:solidFill>
              <a:latin typeface="Sassoon Penpals" panose="02000400000000000000" pitchFamily="50" charset="0"/>
              <a:ea typeface="Montserrat"/>
              <a:cs typeface="Montserrat"/>
              <a:sym typeface="Montserrat"/>
            </a:endParaRPr>
          </a:p>
          <a:p>
            <a:pPr marL="457200" lvl="0" indent="-342900" algn="l" rtl="0">
              <a:spcBef>
                <a:spcPts val="0"/>
              </a:spcBef>
              <a:spcAft>
                <a:spcPts val="0"/>
              </a:spcAft>
              <a:buClr>
                <a:srgbClr val="FFFFFF"/>
              </a:buClr>
              <a:buSzPts val="1800"/>
              <a:buFont typeface="Montserrat"/>
              <a:buChar char="➢"/>
            </a:pPr>
            <a:r>
              <a:rPr lang="en-GB" sz="2400" b="1" dirty="0">
                <a:solidFill>
                  <a:schemeClr val="bg2"/>
                </a:solidFill>
                <a:latin typeface="Sassoon Penpals" panose="02000400000000000000" pitchFamily="50" charset="0"/>
                <a:ea typeface="Montserrat"/>
                <a:cs typeface="Montserrat"/>
                <a:sym typeface="Montserrat"/>
              </a:rPr>
              <a:t>Maths, English and Science will also be linked to the topic as appropriate.</a:t>
            </a:r>
          </a:p>
          <a:p>
            <a:pPr marL="457200" lvl="0" indent="-342900" algn="l" rtl="0">
              <a:spcBef>
                <a:spcPts val="0"/>
              </a:spcBef>
              <a:spcAft>
                <a:spcPts val="0"/>
              </a:spcAft>
              <a:buClr>
                <a:srgbClr val="FFFFFF"/>
              </a:buClr>
              <a:buSzPts val="1800"/>
              <a:buFont typeface="Montserrat"/>
              <a:buChar char="➢"/>
            </a:pPr>
            <a:r>
              <a:rPr lang="en-GB" sz="2400" b="1" dirty="0">
                <a:solidFill>
                  <a:schemeClr val="bg2"/>
                </a:solidFill>
                <a:latin typeface="Sassoon Penpals" panose="02000400000000000000" pitchFamily="50" charset="0"/>
                <a:ea typeface="Montserrat"/>
                <a:cs typeface="Montserrat"/>
                <a:sym typeface="Montserrat"/>
              </a:rPr>
              <a:t>This term we have planned a visit to the RAF museum this Thursday (14</a:t>
            </a:r>
            <a:r>
              <a:rPr lang="en-GB" sz="2400" b="1" baseline="30000" dirty="0">
                <a:solidFill>
                  <a:schemeClr val="bg2"/>
                </a:solidFill>
                <a:latin typeface="Sassoon Penpals" panose="02000400000000000000" pitchFamily="50" charset="0"/>
                <a:ea typeface="Montserrat"/>
                <a:cs typeface="Montserrat"/>
                <a:sym typeface="Montserrat"/>
              </a:rPr>
              <a:t>th</a:t>
            </a:r>
            <a:r>
              <a:rPr lang="en-GB" sz="2400" b="1" dirty="0">
                <a:solidFill>
                  <a:schemeClr val="bg2"/>
                </a:solidFill>
                <a:latin typeface="Sassoon Penpals" panose="02000400000000000000" pitchFamily="50" charset="0"/>
                <a:ea typeface="Montserrat"/>
                <a:cs typeface="Montserrat"/>
                <a:sym typeface="Montserrat"/>
              </a:rPr>
              <a:t> September).</a:t>
            </a:r>
            <a:endParaRPr sz="2400" b="1" dirty="0">
              <a:solidFill>
                <a:schemeClr val="bg2"/>
              </a:solidFill>
              <a:latin typeface="Sassoon Penpals" panose="02000400000000000000" pitchFamily="50" charset="0"/>
              <a:ea typeface="Montserrat"/>
              <a:cs typeface="Montserrat"/>
              <a:sym typeface="Montserrat"/>
            </a:endParaRPr>
          </a:p>
        </p:txBody>
      </p:sp>
      <p:pic>
        <p:nvPicPr>
          <p:cNvPr id="2" name="Picture 1">
            <a:extLst>
              <a:ext uri="{FF2B5EF4-FFF2-40B4-BE49-F238E27FC236}">
                <a16:creationId xmlns:a16="http://schemas.microsoft.com/office/drawing/2014/main" id="{EA035F10-DA41-8573-008B-F0EE33F72841}"/>
              </a:ext>
            </a:extLst>
          </p:cNvPr>
          <p:cNvPicPr>
            <a:picLocks noChangeAspect="1"/>
          </p:cNvPicPr>
          <p:nvPr/>
        </p:nvPicPr>
        <p:blipFill rotWithShape="1">
          <a:blip r:embed="rId3"/>
          <a:srcRect r="50000"/>
          <a:stretch/>
        </p:blipFill>
        <p:spPr>
          <a:xfrm>
            <a:off x="182675" y="1158207"/>
            <a:ext cx="2583397" cy="34445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104"/>
        <p:cNvGrpSpPr/>
        <p:nvPr/>
      </p:nvGrpSpPr>
      <p:grpSpPr>
        <a:xfrm>
          <a:off x="0" y="0"/>
          <a:ext cx="0" cy="0"/>
          <a:chOff x="0" y="0"/>
          <a:chExt cx="0" cy="0"/>
        </a:xfrm>
      </p:grpSpPr>
      <p:sp>
        <p:nvSpPr>
          <p:cNvPr id="107" name="Google Shape;107;p19"/>
          <p:cNvSpPr txBox="1"/>
          <p:nvPr/>
        </p:nvSpPr>
        <p:spPr>
          <a:xfrm>
            <a:off x="-23335" y="44774"/>
            <a:ext cx="8932012" cy="745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5400" b="1" dirty="0">
                <a:solidFill>
                  <a:srgbClr val="FFFFFF"/>
                </a:solidFill>
                <a:latin typeface="Sassoon Penpals" panose="02000400000000000000" pitchFamily="50" charset="0"/>
                <a:ea typeface="Montserrat"/>
                <a:cs typeface="Montserrat"/>
                <a:sym typeface="Montserrat"/>
              </a:rPr>
              <a:t>Reading habits and Planners</a:t>
            </a:r>
            <a:endParaRPr sz="5400" b="1" dirty="0">
              <a:solidFill>
                <a:srgbClr val="FFFFFF"/>
              </a:solidFill>
              <a:latin typeface="Sassoon Penpals" panose="02000400000000000000" pitchFamily="50" charset="0"/>
              <a:ea typeface="Montserrat"/>
              <a:cs typeface="Montserrat"/>
              <a:sym typeface="Montserrat"/>
            </a:endParaRPr>
          </a:p>
        </p:txBody>
      </p:sp>
      <p:sp>
        <p:nvSpPr>
          <p:cNvPr id="108" name="Google Shape;108;p19"/>
          <p:cNvSpPr txBox="1"/>
          <p:nvPr/>
        </p:nvSpPr>
        <p:spPr>
          <a:xfrm>
            <a:off x="2839851" y="974542"/>
            <a:ext cx="6127415" cy="2894700"/>
          </a:xfrm>
          <a:prstGeom prst="rect">
            <a:avLst/>
          </a:prstGeom>
          <a:noFill/>
          <a:ln>
            <a:noFill/>
          </a:ln>
        </p:spPr>
        <p:txBody>
          <a:bodyPr spcFirstLastPara="1" wrap="square" lIns="91425" tIns="91425" rIns="91425" bIns="91425" anchor="t" anchorCtr="0">
            <a:noAutofit/>
          </a:bodyPr>
          <a:lstStyle/>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This year we are focusing on developing great reading habits!</a:t>
            </a: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The children must bring their planner to and from school every day.</a:t>
            </a: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Planners will be signed by the class teacher on a Friday and should be signed by someone at home by Monday the following week.</a:t>
            </a: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Record of house points, diary, reading record, homework, spellings.</a:t>
            </a: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Important reference resource in lessons.</a:t>
            </a:r>
          </a:p>
        </p:txBody>
      </p:sp>
      <p:pic>
        <p:nvPicPr>
          <p:cNvPr id="2" name="Picture 1">
            <a:extLst>
              <a:ext uri="{FF2B5EF4-FFF2-40B4-BE49-F238E27FC236}">
                <a16:creationId xmlns:a16="http://schemas.microsoft.com/office/drawing/2014/main" id="{CF151582-2655-11FD-8102-CF959A83DAB1}"/>
              </a:ext>
            </a:extLst>
          </p:cNvPr>
          <p:cNvPicPr>
            <a:picLocks noChangeAspect="1"/>
          </p:cNvPicPr>
          <p:nvPr/>
        </p:nvPicPr>
        <p:blipFill rotWithShape="1">
          <a:blip r:embed="rId3"/>
          <a:srcRect l="15598" r="15602"/>
          <a:stretch/>
        </p:blipFill>
        <p:spPr>
          <a:xfrm>
            <a:off x="310602" y="1048281"/>
            <a:ext cx="2423475" cy="3557707"/>
          </a:xfrm>
          <a:prstGeom prst="rect">
            <a:avLst/>
          </a:prstGeom>
        </p:spPr>
      </p:pic>
    </p:spTree>
    <p:extLst>
      <p:ext uri="{BB962C8B-B14F-4D97-AF65-F5344CB8AC3E}">
        <p14:creationId xmlns:p14="http://schemas.microsoft.com/office/powerpoint/2010/main" val="2237114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1D256DB8-DB8C-3A80-CA16-2D91F7AF4EBB}"/>
              </a:ext>
            </a:extLst>
          </p:cNvPr>
          <p:cNvSpPr txBox="1">
            <a:spLocks/>
          </p:cNvSpPr>
          <p:nvPr/>
        </p:nvSpPr>
        <p:spPr>
          <a:xfrm>
            <a:off x="356706" y="1432631"/>
            <a:ext cx="5203653" cy="3401588"/>
          </a:xfrm>
          <a:prstGeom prst="rect">
            <a:avLst/>
          </a:prstGeom>
        </p:spPr>
        <p:txBody>
          <a:bodyPr anchor="t">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bg1"/>
                </a:solidFill>
                <a:latin typeface="Sassoon Penpals" panose="02000400000000000000" pitchFamily="50" charset="0"/>
              </a:rPr>
              <a:t>Purple jumper and jade green or white shirt – no hooded jumpers</a:t>
            </a:r>
          </a:p>
          <a:p>
            <a:r>
              <a:rPr lang="en-GB" dirty="0">
                <a:solidFill>
                  <a:schemeClr val="bg1"/>
                </a:solidFill>
                <a:latin typeface="Sassoon Penpals" panose="02000400000000000000" pitchFamily="50" charset="0"/>
              </a:rPr>
              <a:t>Grey or black skirt, dress or trousers</a:t>
            </a:r>
          </a:p>
          <a:p>
            <a:r>
              <a:rPr lang="en-GB" dirty="0">
                <a:solidFill>
                  <a:schemeClr val="bg1"/>
                </a:solidFill>
                <a:latin typeface="Sassoon Penpals" panose="02000400000000000000" pitchFamily="50" charset="0"/>
              </a:rPr>
              <a:t>Black trainers/shoes</a:t>
            </a:r>
          </a:p>
          <a:p>
            <a:pPr marL="0" indent="0">
              <a:buFont typeface="Arial" panose="020B0604020202020204" pitchFamily="34" charset="0"/>
              <a:buNone/>
            </a:pPr>
            <a:endParaRPr lang="en-GB" dirty="0">
              <a:solidFill>
                <a:schemeClr val="bg1"/>
              </a:solidFill>
              <a:latin typeface="Sassoon Penpals" panose="02000400000000000000" pitchFamily="50" charset="0"/>
            </a:endParaRPr>
          </a:p>
          <a:p>
            <a:r>
              <a:rPr lang="en-GB" dirty="0">
                <a:solidFill>
                  <a:schemeClr val="bg1"/>
                </a:solidFill>
                <a:latin typeface="Sassoon Penpals" panose="02000400000000000000" pitchFamily="50" charset="0"/>
              </a:rPr>
              <a:t>Wrist watches are welcome (no smart watches please).</a:t>
            </a:r>
          </a:p>
          <a:p>
            <a:r>
              <a:rPr lang="en-GB" dirty="0">
                <a:solidFill>
                  <a:schemeClr val="bg1"/>
                </a:solidFill>
                <a:latin typeface="Sassoon Penpals" panose="02000400000000000000" pitchFamily="50" charset="0"/>
              </a:rPr>
              <a:t>Earrings must be studs (and removed for PE)</a:t>
            </a:r>
            <a:br>
              <a:rPr lang="en-GB" dirty="0">
                <a:solidFill>
                  <a:schemeClr val="bg1"/>
                </a:solidFill>
                <a:latin typeface="Sassoon Penpals" panose="02000400000000000000" pitchFamily="50" charset="0"/>
              </a:rPr>
            </a:br>
            <a:endParaRPr lang="en-GB" dirty="0">
              <a:solidFill>
                <a:schemeClr val="bg1"/>
              </a:solidFill>
              <a:latin typeface="Sassoon Penpals" panose="02000400000000000000" pitchFamily="50" charset="0"/>
            </a:endParaRPr>
          </a:p>
          <a:p>
            <a:r>
              <a:rPr lang="en-GB" dirty="0">
                <a:solidFill>
                  <a:schemeClr val="bg1"/>
                </a:solidFill>
                <a:latin typeface="Sassoon Penpals" panose="02000400000000000000" pitchFamily="50" charset="0"/>
              </a:rPr>
              <a:t>Children have breaks outside, even if it’s raining, so please provide a coat.</a:t>
            </a:r>
          </a:p>
        </p:txBody>
      </p:sp>
      <p:sp>
        <p:nvSpPr>
          <p:cNvPr id="8" name="TextBox 7">
            <a:extLst>
              <a:ext uri="{FF2B5EF4-FFF2-40B4-BE49-F238E27FC236}">
                <a16:creationId xmlns:a16="http://schemas.microsoft.com/office/drawing/2014/main" id="{602BC74D-1A7E-A4D6-F92C-6DB5C3BECD46}"/>
              </a:ext>
            </a:extLst>
          </p:cNvPr>
          <p:cNvSpPr txBox="1"/>
          <p:nvPr/>
        </p:nvSpPr>
        <p:spPr>
          <a:xfrm>
            <a:off x="416859" y="188259"/>
            <a:ext cx="4235823" cy="923330"/>
          </a:xfrm>
          <a:prstGeom prst="rect">
            <a:avLst/>
          </a:prstGeom>
          <a:noFill/>
        </p:spPr>
        <p:txBody>
          <a:bodyPr wrap="square" rtlCol="0">
            <a:spAutoFit/>
          </a:bodyPr>
          <a:lstStyle/>
          <a:p>
            <a:r>
              <a:rPr lang="en-GB" sz="5400" dirty="0">
                <a:solidFill>
                  <a:schemeClr val="bg1"/>
                </a:solidFill>
                <a:latin typeface="Sassoon Penpals" panose="02000400000000000000" pitchFamily="50" charset="0"/>
              </a:rPr>
              <a:t>Uniform</a:t>
            </a:r>
            <a:endParaRPr lang="en-GB" dirty="0">
              <a:solidFill>
                <a:schemeClr val="bg1"/>
              </a:solidFill>
              <a:latin typeface="Sassoon Penpals" panose="02000400000000000000" pitchFamily="50" charset="0"/>
            </a:endParaRPr>
          </a:p>
        </p:txBody>
      </p:sp>
      <p:pic>
        <p:nvPicPr>
          <p:cNvPr id="9" name="Picture 8">
            <a:extLst>
              <a:ext uri="{FF2B5EF4-FFF2-40B4-BE49-F238E27FC236}">
                <a16:creationId xmlns:a16="http://schemas.microsoft.com/office/drawing/2014/main" id="{B4E4F078-B461-3F33-0D30-A9726FCBDD10}"/>
              </a:ext>
            </a:extLst>
          </p:cNvPr>
          <p:cNvPicPr>
            <a:picLocks noChangeAspect="1"/>
          </p:cNvPicPr>
          <p:nvPr/>
        </p:nvPicPr>
        <p:blipFill>
          <a:blip r:embed="rId2"/>
          <a:stretch>
            <a:fillRect/>
          </a:stretch>
        </p:blipFill>
        <p:spPr>
          <a:xfrm>
            <a:off x="6265809" y="1780464"/>
            <a:ext cx="2026611" cy="2166376"/>
          </a:xfrm>
          <a:prstGeom prst="rect">
            <a:avLst/>
          </a:prstGeom>
        </p:spPr>
      </p:pic>
      <p:pic>
        <p:nvPicPr>
          <p:cNvPr id="11" name="Picture 10">
            <a:extLst>
              <a:ext uri="{FF2B5EF4-FFF2-40B4-BE49-F238E27FC236}">
                <a16:creationId xmlns:a16="http://schemas.microsoft.com/office/drawing/2014/main" id="{FD6B6FA9-8C1E-E1E6-EC97-9FD2E1A8B60E}"/>
              </a:ext>
            </a:extLst>
          </p:cNvPr>
          <p:cNvPicPr>
            <a:picLocks noChangeAspect="1"/>
          </p:cNvPicPr>
          <p:nvPr/>
        </p:nvPicPr>
        <p:blipFill>
          <a:blip r:embed="rId3"/>
          <a:stretch>
            <a:fillRect/>
          </a:stretch>
        </p:blipFill>
        <p:spPr>
          <a:xfrm>
            <a:off x="4044926" y="188259"/>
            <a:ext cx="4781550" cy="981075"/>
          </a:xfrm>
          <a:prstGeom prst="rect">
            <a:avLst/>
          </a:prstGeom>
        </p:spPr>
      </p:pic>
    </p:spTree>
    <p:extLst>
      <p:ext uri="{BB962C8B-B14F-4D97-AF65-F5344CB8AC3E}">
        <p14:creationId xmlns:p14="http://schemas.microsoft.com/office/powerpoint/2010/main" val="2936017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104"/>
        <p:cNvGrpSpPr/>
        <p:nvPr/>
      </p:nvGrpSpPr>
      <p:grpSpPr>
        <a:xfrm>
          <a:off x="0" y="0"/>
          <a:ext cx="0" cy="0"/>
          <a:chOff x="0" y="0"/>
          <a:chExt cx="0" cy="0"/>
        </a:xfrm>
      </p:grpSpPr>
      <p:sp>
        <p:nvSpPr>
          <p:cNvPr id="107" name="Google Shape;107;p19"/>
          <p:cNvSpPr txBox="1"/>
          <p:nvPr/>
        </p:nvSpPr>
        <p:spPr>
          <a:xfrm>
            <a:off x="-110505" y="0"/>
            <a:ext cx="3503700" cy="745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5400" b="1" dirty="0">
                <a:solidFill>
                  <a:srgbClr val="FFFFFF"/>
                </a:solidFill>
                <a:latin typeface="Sassoon Penpals" panose="02000400000000000000" pitchFamily="50" charset="0"/>
                <a:ea typeface="Montserrat"/>
                <a:cs typeface="Montserrat"/>
                <a:sym typeface="Montserrat"/>
              </a:rPr>
              <a:t>Homework</a:t>
            </a:r>
            <a:endParaRPr sz="5400" b="1" dirty="0">
              <a:solidFill>
                <a:srgbClr val="FFFFFF"/>
              </a:solidFill>
              <a:latin typeface="Sassoon Penpals" panose="02000400000000000000" pitchFamily="50" charset="0"/>
              <a:ea typeface="Montserrat"/>
              <a:cs typeface="Montserrat"/>
              <a:sym typeface="Montserrat"/>
            </a:endParaRPr>
          </a:p>
        </p:txBody>
      </p:sp>
      <p:sp>
        <p:nvSpPr>
          <p:cNvPr id="108" name="Google Shape;108;p19"/>
          <p:cNvSpPr txBox="1"/>
          <p:nvPr/>
        </p:nvSpPr>
        <p:spPr>
          <a:xfrm>
            <a:off x="2807408" y="745500"/>
            <a:ext cx="6096780" cy="2873088"/>
          </a:xfrm>
          <a:prstGeom prst="rect">
            <a:avLst/>
          </a:prstGeom>
          <a:noFill/>
          <a:ln>
            <a:noFill/>
          </a:ln>
        </p:spPr>
        <p:txBody>
          <a:bodyPr spcFirstLastPara="1" wrap="square" lIns="91425" tIns="91425" rIns="91425" bIns="91425" anchor="t" anchorCtr="0">
            <a:noAutofit/>
          </a:bodyPr>
          <a:lstStyle/>
          <a:p>
            <a:pPr marL="457200" indent="-342900">
              <a:buClr>
                <a:srgbClr val="FFFFFF"/>
              </a:buClr>
              <a:buSzPts val="1800"/>
              <a:buFont typeface="Montserrat"/>
              <a:buChar char="➢"/>
            </a:pPr>
            <a:r>
              <a:rPr lang="en-GB" sz="2200" dirty="0">
                <a:solidFill>
                  <a:schemeClr val="bg2"/>
                </a:solidFill>
                <a:latin typeface="Sassoon Penpals" panose="02000400000000000000" pitchFamily="50" charset="0"/>
                <a:ea typeface="Montserrat"/>
                <a:cs typeface="Montserrat"/>
                <a:sym typeface="Montserrat"/>
              </a:rPr>
              <a:t>Spelling and times table homework be assigned weekly on a Wednesday.</a:t>
            </a:r>
          </a:p>
          <a:p>
            <a:pPr marL="457200" indent="-342900">
              <a:buClr>
                <a:srgbClr val="FFFFFF"/>
              </a:buClr>
              <a:buSzPts val="1800"/>
              <a:buFont typeface="Montserrat"/>
              <a:buChar char="➢"/>
            </a:pPr>
            <a:r>
              <a:rPr lang="en-GB" sz="2200" dirty="0">
                <a:solidFill>
                  <a:schemeClr val="bg2"/>
                </a:solidFill>
                <a:latin typeface="Sassoon Penpals" panose="02000400000000000000" pitchFamily="50" charset="0"/>
                <a:ea typeface="Montserrat"/>
                <a:cs typeface="Montserrat"/>
                <a:sym typeface="Montserrat"/>
              </a:rPr>
              <a:t>We will have tests for spellings and times tables each week.</a:t>
            </a:r>
          </a:p>
          <a:p>
            <a:pPr marL="457200" indent="-342900">
              <a:buClr>
                <a:srgbClr val="FFFFFF"/>
              </a:buClr>
              <a:buSzPts val="1800"/>
              <a:buFont typeface="Montserrat"/>
              <a:buChar char="➢"/>
            </a:pPr>
            <a:r>
              <a:rPr lang="en-GB" sz="2200" dirty="0">
                <a:solidFill>
                  <a:schemeClr val="bg2"/>
                </a:solidFill>
                <a:latin typeface="Sassoon Penpals" panose="02000400000000000000" pitchFamily="50" charset="0"/>
                <a:ea typeface="Montserrat"/>
                <a:cs typeface="Montserrat"/>
                <a:sym typeface="Montserrat"/>
              </a:rPr>
              <a:t>Each half term, your child will take home a menu of activities which cover all other areas of the curriculum. These can all be brought in at the end of half term to be presented to the class and gain feedback.</a:t>
            </a:r>
          </a:p>
          <a:p>
            <a:pPr marL="457200" indent="-342900">
              <a:buClr>
                <a:srgbClr val="FFFFFF"/>
              </a:buClr>
              <a:buSzPts val="1800"/>
              <a:buFont typeface="Montserrat"/>
              <a:buChar char="➢"/>
            </a:pPr>
            <a:r>
              <a:rPr lang="en-GB" sz="2200" dirty="0">
                <a:solidFill>
                  <a:schemeClr val="bg2"/>
                </a:solidFill>
                <a:latin typeface="Sassoon Penpals" panose="02000400000000000000" pitchFamily="50" charset="0"/>
                <a:ea typeface="Montserrat"/>
                <a:cs typeface="Montserrat"/>
                <a:sym typeface="Montserrat"/>
              </a:rPr>
              <a:t>Children will have an exercise book to complete their homework in which will be collected at the end of each half term.</a:t>
            </a:r>
          </a:p>
          <a:p>
            <a:pPr marL="457200" indent="-342900">
              <a:buClr>
                <a:srgbClr val="FFFFFF"/>
              </a:buClr>
              <a:buSzPts val="1800"/>
              <a:buFont typeface="Montserrat"/>
              <a:buChar char="➢"/>
            </a:pPr>
            <a:r>
              <a:rPr lang="en-GB" sz="2200" dirty="0">
                <a:solidFill>
                  <a:schemeClr val="bg2"/>
                </a:solidFill>
                <a:latin typeface="Sassoon Penpals" panose="02000400000000000000" pitchFamily="50" charset="0"/>
                <a:ea typeface="Montserrat"/>
                <a:cs typeface="Montserrat"/>
                <a:sym typeface="Montserrat"/>
              </a:rPr>
              <a:t>In year 5/6 we will be using Atom learning as an additional homework resource.</a:t>
            </a:r>
            <a:endParaRPr sz="2200" dirty="0">
              <a:solidFill>
                <a:schemeClr val="bg2"/>
              </a:solidFill>
              <a:latin typeface="Sassoon Penpals" panose="02000400000000000000" pitchFamily="50" charset="0"/>
              <a:ea typeface="Montserrat"/>
              <a:cs typeface="Montserrat"/>
              <a:sym typeface="Montserrat"/>
            </a:endParaRPr>
          </a:p>
        </p:txBody>
      </p:sp>
      <p:pic>
        <p:nvPicPr>
          <p:cNvPr id="1028" name="Picture 4" descr="Free Homework Images, Download Free Homework Images png images, Free  ClipArts on Clipart Library">
            <a:extLst>
              <a:ext uri="{FF2B5EF4-FFF2-40B4-BE49-F238E27FC236}">
                <a16:creationId xmlns:a16="http://schemas.microsoft.com/office/drawing/2014/main" id="{0D305C8B-4874-BE52-DCA6-AB48F50445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021" y="1671637"/>
            <a:ext cx="2126870" cy="162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1794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96"/>
        <p:cNvGrpSpPr/>
        <p:nvPr/>
      </p:nvGrpSpPr>
      <p:grpSpPr>
        <a:xfrm>
          <a:off x="0" y="0"/>
          <a:ext cx="0" cy="0"/>
          <a:chOff x="0" y="0"/>
          <a:chExt cx="0" cy="0"/>
        </a:xfrm>
      </p:grpSpPr>
      <p:sp>
        <p:nvSpPr>
          <p:cNvPr id="99" name="Google Shape;99;p18"/>
          <p:cNvSpPr txBox="1"/>
          <p:nvPr/>
        </p:nvSpPr>
        <p:spPr>
          <a:xfrm>
            <a:off x="110216" y="119355"/>
            <a:ext cx="4399874" cy="633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5400" b="1" dirty="0">
                <a:solidFill>
                  <a:srgbClr val="FFFFFF"/>
                </a:solidFill>
                <a:latin typeface="Sassoon Penpals" panose="02000400000000000000" pitchFamily="50" charset="0"/>
                <a:ea typeface="Montserrat"/>
                <a:cs typeface="Montserrat"/>
                <a:sym typeface="Montserrat"/>
              </a:rPr>
              <a:t>Practical matters</a:t>
            </a:r>
            <a:endParaRPr sz="5400" b="1" dirty="0">
              <a:solidFill>
                <a:srgbClr val="FFFFFF"/>
              </a:solidFill>
              <a:latin typeface="Sassoon Penpals" panose="02000400000000000000" pitchFamily="50" charset="0"/>
              <a:ea typeface="Montserrat"/>
              <a:cs typeface="Montserrat"/>
              <a:sym typeface="Montserrat"/>
            </a:endParaRPr>
          </a:p>
        </p:txBody>
      </p:sp>
      <p:sp>
        <p:nvSpPr>
          <p:cNvPr id="100" name="Google Shape;100;p18"/>
          <p:cNvSpPr txBox="1"/>
          <p:nvPr/>
        </p:nvSpPr>
        <p:spPr>
          <a:xfrm>
            <a:off x="3603812" y="982718"/>
            <a:ext cx="5400834" cy="25095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Every classroom has a reading corner, as well as a role play area and a discovery area.</a:t>
            </a:r>
            <a:endParaRPr sz="2400" dirty="0">
              <a:solidFill>
                <a:schemeClr val="bg2"/>
              </a:solidFill>
              <a:latin typeface="Sassoon Penpals" panose="02000400000000000000" pitchFamily="50" charset="0"/>
              <a:ea typeface="Montserrat"/>
              <a:cs typeface="Montserrat"/>
              <a:sym typeface="Montserrat"/>
            </a:endParaRPr>
          </a:p>
          <a:p>
            <a:pPr marL="457200" lvl="0" indent="-342900" algn="l" rtl="0">
              <a:spcBef>
                <a:spcPts val="0"/>
              </a:spcBef>
              <a:spcAft>
                <a:spcPts val="0"/>
              </a:spcAft>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Children may keep personal pencil cases in their drawers (they must fit!).</a:t>
            </a:r>
            <a:endParaRPr sz="2400" dirty="0">
              <a:solidFill>
                <a:schemeClr val="bg2"/>
              </a:solidFill>
              <a:latin typeface="Sassoon Penpals" panose="02000400000000000000" pitchFamily="50" charset="0"/>
              <a:ea typeface="Montserrat"/>
              <a:cs typeface="Montserrat"/>
              <a:sym typeface="Montserrat"/>
            </a:endParaRP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Everyone must bring their own water bottle and is responsible for taking it home each day.</a:t>
            </a: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All KS2 children can bring a </a:t>
            </a:r>
            <a:r>
              <a:rPr lang="en-GB" sz="2400" i="1" dirty="0">
                <a:solidFill>
                  <a:schemeClr val="bg2"/>
                </a:solidFill>
                <a:latin typeface="Sassoon Penpals" panose="02000400000000000000" pitchFamily="50" charset="0"/>
                <a:ea typeface="Montserrat"/>
                <a:cs typeface="Montserrat"/>
                <a:sym typeface="Montserrat"/>
              </a:rPr>
              <a:t>healthy</a:t>
            </a:r>
            <a:r>
              <a:rPr lang="en-GB" sz="2400" dirty="0">
                <a:solidFill>
                  <a:schemeClr val="bg2"/>
                </a:solidFill>
                <a:latin typeface="Sassoon Penpals" panose="02000400000000000000" pitchFamily="50" charset="0"/>
                <a:ea typeface="Montserrat"/>
                <a:cs typeface="Montserrat"/>
                <a:sym typeface="Montserrat"/>
              </a:rPr>
              <a:t> snack into school (remember no nuts or citrus).</a:t>
            </a:r>
            <a:endParaRPr sz="2400" dirty="0">
              <a:solidFill>
                <a:schemeClr val="bg2"/>
              </a:solidFill>
              <a:latin typeface="Sassoon Penpals" panose="02000400000000000000" pitchFamily="50" charset="0"/>
              <a:ea typeface="Montserrat"/>
              <a:cs typeface="Montserrat"/>
              <a:sym typeface="Montserrat"/>
            </a:endParaRPr>
          </a:p>
          <a:p>
            <a:pPr marL="457200" indent="-342900">
              <a:buClr>
                <a:srgbClr val="FFFFFF"/>
              </a:buClr>
              <a:buSzPts val="1800"/>
              <a:buFont typeface="Montserrat"/>
              <a:buChar char="➢"/>
            </a:pPr>
            <a:r>
              <a:rPr lang="en-GB" sz="2400" dirty="0">
                <a:solidFill>
                  <a:schemeClr val="bg2"/>
                </a:solidFill>
                <a:latin typeface="Sassoon Penpals" panose="02000400000000000000" pitchFamily="50" charset="0"/>
                <a:ea typeface="Montserrat"/>
                <a:cs typeface="Montserrat"/>
                <a:sym typeface="Montserrat"/>
              </a:rPr>
              <a:t>The cloakroom is available to store bags, coats, lunch boxes and spare shoes (if needed).</a:t>
            </a:r>
            <a:endParaRPr sz="2400" dirty="0">
              <a:solidFill>
                <a:schemeClr val="bg2"/>
              </a:solidFill>
              <a:latin typeface="Sassoon Penpals" panose="02000400000000000000" pitchFamily="50" charset="0"/>
              <a:ea typeface="Montserrat"/>
              <a:cs typeface="Montserrat"/>
              <a:sym typeface="Montserrat"/>
            </a:endParaRPr>
          </a:p>
        </p:txBody>
      </p:sp>
      <p:pic>
        <p:nvPicPr>
          <p:cNvPr id="3" name="Picture 2">
            <a:extLst>
              <a:ext uri="{FF2B5EF4-FFF2-40B4-BE49-F238E27FC236}">
                <a16:creationId xmlns:a16="http://schemas.microsoft.com/office/drawing/2014/main" id="{1D1210C4-66AB-BEC2-DC0F-A4BAF8A81FB2}"/>
              </a:ext>
            </a:extLst>
          </p:cNvPr>
          <p:cNvPicPr>
            <a:picLocks noChangeAspect="1"/>
          </p:cNvPicPr>
          <p:nvPr/>
        </p:nvPicPr>
        <p:blipFill>
          <a:blip r:embed="rId3"/>
          <a:stretch>
            <a:fillRect/>
          </a:stretch>
        </p:blipFill>
        <p:spPr>
          <a:xfrm>
            <a:off x="415809" y="1078040"/>
            <a:ext cx="1579941" cy="2105765"/>
          </a:xfrm>
          <a:prstGeom prst="rect">
            <a:avLst/>
          </a:prstGeom>
        </p:spPr>
      </p:pic>
      <p:pic>
        <p:nvPicPr>
          <p:cNvPr id="4" name="Picture 3">
            <a:extLst>
              <a:ext uri="{FF2B5EF4-FFF2-40B4-BE49-F238E27FC236}">
                <a16:creationId xmlns:a16="http://schemas.microsoft.com/office/drawing/2014/main" id="{BF49E7BB-7C4E-69AC-BC32-9AF9A707FDA4}"/>
              </a:ext>
            </a:extLst>
          </p:cNvPr>
          <p:cNvPicPr>
            <a:picLocks noChangeAspect="1"/>
          </p:cNvPicPr>
          <p:nvPr/>
        </p:nvPicPr>
        <p:blipFill>
          <a:blip r:embed="rId4"/>
          <a:stretch>
            <a:fillRect/>
          </a:stretch>
        </p:blipFill>
        <p:spPr>
          <a:xfrm>
            <a:off x="1663598" y="1599544"/>
            <a:ext cx="1892674" cy="1892674"/>
          </a:xfrm>
          <a:prstGeom prst="rect">
            <a:avLst/>
          </a:prstGeom>
        </p:spPr>
      </p:pic>
      <p:pic>
        <p:nvPicPr>
          <p:cNvPr id="6" name="Picture 5">
            <a:extLst>
              <a:ext uri="{FF2B5EF4-FFF2-40B4-BE49-F238E27FC236}">
                <a16:creationId xmlns:a16="http://schemas.microsoft.com/office/drawing/2014/main" id="{95BF55E9-27CE-AC22-FE7E-BDF087CE4131}"/>
              </a:ext>
            </a:extLst>
          </p:cNvPr>
          <p:cNvPicPr>
            <a:picLocks noChangeAspect="1"/>
          </p:cNvPicPr>
          <p:nvPr/>
        </p:nvPicPr>
        <p:blipFill>
          <a:blip r:embed="rId5"/>
          <a:stretch>
            <a:fillRect/>
          </a:stretch>
        </p:blipFill>
        <p:spPr>
          <a:xfrm>
            <a:off x="415809" y="3044284"/>
            <a:ext cx="1959634" cy="183552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Shape 120"/>
        <p:cNvGrpSpPr/>
        <p:nvPr/>
      </p:nvGrpSpPr>
      <p:grpSpPr>
        <a:xfrm>
          <a:off x="0" y="0"/>
          <a:ext cx="0" cy="0"/>
          <a:chOff x="0" y="0"/>
          <a:chExt cx="0" cy="0"/>
        </a:xfrm>
      </p:grpSpPr>
      <p:sp>
        <p:nvSpPr>
          <p:cNvPr id="123" name="Google Shape;123;p21"/>
          <p:cNvSpPr txBox="1"/>
          <p:nvPr/>
        </p:nvSpPr>
        <p:spPr>
          <a:xfrm>
            <a:off x="230521" y="1577825"/>
            <a:ext cx="8583066" cy="109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b="1" dirty="0">
                <a:solidFill>
                  <a:srgbClr val="FFFFFF"/>
                </a:solidFill>
                <a:latin typeface="Sassoon Penpals" panose="02000400000000000000" pitchFamily="50" charset="0"/>
                <a:ea typeface="Montserrat"/>
                <a:cs typeface="Montserrat"/>
                <a:sym typeface="Montserrat"/>
              </a:rPr>
              <a:t>Thanks for coming!</a:t>
            </a:r>
          </a:p>
          <a:p>
            <a:pPr algn="ctr"/>
            <a:endParaRPr lang="en-GB" sz="3600" b="1" dirty="0">
              <a:solidFill>
                <a:srgbClr val="FFFFFF"/>
              </a:solidFill>
              <a:latin typeface="Montserrat"/>
              <a:ea typeface="Montserrat"/>
              <a:cs typeface="Montserrat"/>
            </a:endParaRPr>
          </a:p>
          <a:p>
            <a:pPr algn="ctr"/>
            <a:r>
              <a:rPr lang="en-GB" sz="2800" b="1">
                <a:solidFill>
                  <a:schemeClr val="bg1">
                    <a:lumMod val="95000"/>
                  </a:schemeClr>
                </a:solidFill>
                <a:latin typeface="Sassoon Penpals" panose="02000400000000000000" pitchFamily="50" charset="0"/>
                <a:ea typeface="Montserrat"/>
                <a:cs typeface="Montserrat"/>
              </a:rPr>
              <a:t>y5y6teachers</a:t>
            </a:r>
            <a:r>
              <a:rPr lang="en-GB" sz="2800" b="1" dirty="0">
                <a:solidFill>
                  <a:schemeClr val="bg1">
                    <a:lumMod val="95000"/>
                  </a:schemeClr>
                </a:solidFill>
                <a:latin typeface="Sassoon Penpals" panose="02000400000000000000" pitchFamily="50" charset="0"/>
                <a:ea typeface="Montserrat"/>
                <a:cs typeface="Montserrat"/>
              </a:rPr>
              <a:t>@fulbourn.cambs.sch.uk</a:t>
            </a:r>
            <a:endParaRPr lang="en-GB" sz="2800" dirty="0">
              <a:solidFill>
                <a:schemeClr val="bg1">
                  <a:lumMod val="95000"/>
                </a:schemeClr>
              </a:solidFill>
              <a:latin typeface="Sassoon Penpals" panose="02000400000000000000" pitchFamily="50" charset="0"/>
            </a:endParaRPr>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c021cce-3ac3-4e43-8676-6df2dc7da263" xsi:nil="true"/>
    <lcf76f155ced4ddcb4097134ff3c332f xmlns="fd99d464-216c-4df2-ba84-8359e7d79cf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4AA105CA6EB24499DF181BACB26EDA" ma:contentTypeVersion="16" ma:contentTypeDescription="Create a new document." ma:contentTypeScope="" ma:versionID="810937a2af0d8789487799a4c0aca236">
  <xsd:schema xmlns:xsd="http://www.w3.org/2001/XMLSchema" xmlns:xs="http://www.w3.org/2001/XMLSchema" xmlns:p="http://schemas.microsoft.com/office/2006/metadata/properties" xmlns:ns2="fd99d464-216c-4df2-ba84-8359e7d79cf9" xmlns:ns3="5c021cce-3ac3-4e43-8676-6df2dc7da263" targetNamespace="http://schemas.microsoft.com/office/2006/metadata/properties" ma:root="true" ma:fieldsID="ec1a43c00c88f723b478f257efaa2b17" ns2:_="" ns3:_="">
    <xsd:import namespace="fd99d464-216c-4df2-ba84-8359e7d79cf9"/>
    <xsd:import namespace="5c021cce-3ac3-4e43-8676-6df2dc7da26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99d464-216c-4df2-ba84-8359e7d79c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b1fdb8e-0c25-4cfa-873f-eec86a9e1cb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c021cce-3ac3-4e43-8676-6df2dc7da26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8cc8623-d1a7-4049-99b0-c36c3cfdee69}" ma:internalName="TaxCatchAll" ma:showField="CatchAllData" ma:web="5c021cce-3ac3-4e43-8676-6df2dc7da26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E95E6A-1660-4EC7-BC19-992923474307}">
  <ds:schemaRefs>
    <ds:schemaRef ds:uri="http://schemas.microsoft.com/office/2006/metadata/properties"/>
    <ds:schemaRef ds:uri="http://schemas.microsoft.com/office/infopath/2007/PartnerControls"/>
    <ds:schemaRef ds:uri="5c021cce-3ac3-4e43-8676-6df2dc7da263"/>
    <ds:schemaRef ds:uri="fd99d464-216c-4df2-ba84-8359e7d79cf9"/>
  </ds:schemaRefs>
</ds:datastoreItem>
</file>

<file path=customXml/itemProps2.xml><?xml version="1.0" encoding="utf-8"?>
<ds:datastoreItem xmlns:ds="http://schemas.openxmlformats.org/officeDocument/2006/customXml" ds:itemID="{2EB7C413-C20D-4C7A-A86C-AE7C4F0B8E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99d464-216c-4df2-ba84-8359e7d79cf9"/>
    <ds:schemaRef ds:uri="5c021cce-3ac3-4e43-8676-6df2dc7da2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EF1B51-51E0-4677-A58B-100DF576A3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2723</TotalTime>
  <Words>516</Words>
  <Application>Microsoft Office PowerPoint</Application>
  <PresentationFormat>On-screen Show (16:9)</PresentationFormat>
  <Paragraphs>59</Paragraphs>
  <Slides>9</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Montserrat</vt:lpstr>
      <vt:lpstr>Playfair Display</vt:lpstr>
      <vt:lpstr>Sassoon Penpals</vt:lpstr>
      <vt:lpstr>Office Theme</vt:lpstr>
      <vt:lpstr>PowerPoint Presentation</vt:lpstr>
      <vt:lpstr>The Upper School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Hailes</dc:creator>
  <cp:lastModifiedBy>Rebecca Edwards-King</cp:lastModifiedBy>
  <cp:revision>58</cp:revision>
  <dcterms:modified xsi:type="dcterms:W3CDTF">2023-09-09T18:13:01Z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0x010100884AA105CA6EB24499DF181BACB26EDA</vt:lpwstr>
  </property>
  <property fmtid="{D5CDD505-2E9C-101B-9397-08002B2CF9AE}" pid="3" name="MediaServiceImageTags">
    <vt:lpwstr/>
  </property>
</Properties>
</file>